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77" r:id="rId3"/>
    <p:sldId id="509" r:id="rId4"/>
    <p:sldId id="510" r:id="rId6"/>
    <p:sldId id="1624" r:id="rId7"/>
    <p:sldId id="674" r:id="rId8"/>
    <p:sldId id="1695" r:id="rId9"/>
    <p:sldId id="1700" r:id="rId10"/>
    <p:sldId id="1696" r:id="rId11"/>
    <p:sldId id="1697" r:id="rId12"/>
    <p:sldId id="1699" r:id="rId13"/>
    <p:sldId id="1701" r:id="rId14"/>
    <p:sldId id="1702" r:id="rId15"/>
    <p:sldId id="1703" r:id="rId16"/>
    <p:sldId id="1357" r:id="rId17"/>
    <p:sldId id="1704" r:id="rId18"/>
    <p:sldId id="1707" r:id="rId19"/>
    <p:sldId id="1708" r:id="rId20"/>
    <p:sldId id="1706" r:id="rId21"/>
    <p:sldId id="1709" r:id="rId22"/>
    <p:sldId id="1710" r:id="rId23"/>
    <p:sldId id="1711" r:id="rId24"/>
    <p:sldId id="1712" r:id="rId25"/>
    <p:sldId id="1713" r:id="rId26"/>
    <p:sldId id="1714" r:id="rId27"/>
    <p:sldId id="1715" r:id="rId28"/>
    <p:sldId id="1716" r:id="rId29"/>
    <p:sldId id="1717" r:id="rId30"/>
    <p:sldId id="1718" r:id="rId31"/>
    <p:sldId id="1719" r:id="rId32"/>
    <p:sldId id="1720" r:id="rId33"/>
    <p:sldId id="1721" r:id="rId34"/>
    <p:sldId id="1722" r:id="rId35"/>
    <p:sldId id="1723" r:id="rId36"/>
    <p:sldId id="1698" r:id="rId37"/>
    <p:sldId id="1724" r:id="rId38"/>
    <p:sldId id="1726" r:id="rId39"/>
    <p:sldId id="1725" r:id="rId40"/>
    <p:sldId id="1727" r:id="rId41"/>
    <p:sldId id="1728" r:id="rId42"/>
    <p:sldId id="1730" r:id="rId43"/>
    <p:sldId id="1731" r:id="rId44"/>
    <p:sldId id="1729" r:id="rId45"/>
    <p:sldId id="1732" r:id="rId46"/>
    <p:sldId id="1734" r:id="rId47"/>
    <p:sldId id="1733" r:id="rId48"/>
    <p:sldId id="1735" r:id="rId49"/>
    <p:sldId id="1736" r:id="rId50"/>
    <p:sldId id="1738" r:id="rId51"/>
    <p:sldId id="1739" r:id="rId52"/>
    <p:sldId id="1737" r:id="rId53"/>
    <p:sldId id="1694" r:id="rId54"/>
    <p:sldId id="1511" r:id="rId55"/>
    <p:sldId id="1512" r:id="rId56"/>
    <p:sldId id="1513" r:id="rId57"/>
    <p:sldId id="1514" r:id="rId58"/>
    <p:sldId id="1142" r:id="rId59"/>
    <p:sldId id="1146" r:id="rId60"/>
    <p:sldId id="1288" r:id="rId61"/>
    <p:sldId id="1289" r:id="rId62"/>
    <p:sldId id="1356" r:id="rId63"/>
    <p:sldId id="1705" r:id="rId64"/>
    <p:sldId id="1148" r:id="rId65"/>
    <p:sldId id="1149" r:id="rId66"/>
    <p:sldId id="1359" r:id="rId67"/>
    <p:sldId id="1361" r:id="rId68"/>
    <p:sldId id="1362" r:id="rId69"/>
    <p:sldId id="1151" r:id="rId70"/>
    <p:sldId id="1363" r:id="rId71"/>
    <p:sldId id="1224" r:id="rId72"/>
    <p:sldId id="1364" r:id="rId73"/>
    <p:sldId id="1444" r:id="rId74"/>
    <p:sldId id="1429" r:id="rId75"/>
    <p:sldId id="1153" r:id="rId76"/>
    <p:sldId id="1432" r:id="rId77"/>
    <p:sldId id="1431" r:id="rId78"/>
    <p:sldId id="1154" r:id="rId79"/>
    <p:sldId id="1434" r:id="rId80"/>
    <p:sldId id="1572" r:id="rId81"/>
    <p:sldId id="1435" r:id="rId82"/>
    <p:sldId id="1436" r:id="rId83"/>
    <p:sldId id="1439" r:id="rId84"/>
    <p:sldId id="1442" r:id="rId85"/>
    <p:sldId id="1430" r:id="rId86"/>
    <p:sldId id="1446" r:id="rId87"/>
    <p:sldId id="1574" r:id="rId88"/>
    <p:sldId id="1575" r:id="rId89"/>
    <p:sldId id="1576" r:id="rId90"/>
    <p:sldId id="1577" r:id="rId91"/>
    <p:sldId id="1573" r:id="rId92"/>
    <p:sldId id="1445" r:id="rId93"/>
    <p:sldId id="1449" r:id="rId94"/>
    <p:sldId id="1450" r:id="rId95"/>
    <p:sldId id="1578" r:id="rId96"/>
    <p:sldId id="1203" r:id="rId97"/>
    <p:sldId id="1451" r:id="rId98"/>
    <p:sldId id="1580" r:id="rId99"/>
    <p:sldId id="1205" r:id="rId100"/>
    <p:sldId id="1207" r:id="rId101"/>
    <p:sldId id="1582" r:id="rId102"/>
    <p:sldId id="1583" r:id="rId103"/>
    <p:sldId id="1606" r:id="rId104"/>
    <p:sldId id="1219" r:id="rId105"/>
    <p:sldId id="1500" r:id="rId106"/>
    <p:sldId id="1584" r:id="rId107"/>
    <p:sldId id="1496" r:id="rId108"/>
    <p:sldId id="1234" r:id="rId109"/>
    <p:sldId id="1607" r:id="rId110"/>
    <p:sldId id="1608" r:id="rId111"/>
    <p:sldId id="1609" r:id="rId112"/>
    <p:sldId id="1611" r:id="rId113"/>
    <p:sldId id="1613" r:id="rId114"/>
    <p:sldId id="1612" r:id="rId115"/>
    <p:sldId id="1614" r:id="rId116"/>
    <p:sldId id="1615" r:id="rId117"/>
    <p:sldId id="1616" r:id="rId118"/>
    <p:sldId id="1617" r:id="rId119"/>
    <p:sldId id="1618" r:id="rId120"/>
    <p:sldId id="1220" r:id="rId121"/>
  </p:sldIdLst>
  <p:sldSz cx="9144000" cy="6858000" type="screen4x3"/>
  <p:notesSz cx="6858000" cy="9144000"/>
  <p:custDataLst>
    <p:tags r:id="rId125"/>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DB7"/>
    <a:srgbClr val="602E04"/>
    <a:srgbClr val="6699FF"/>
    <a:srgbClr val="FF9933"/>
    <a:srgbClr val="0000FF"/>
    <a:srgbClr val="66FFFF"/>
    <a:srgbClr val="0066FF"/>
    <a:srgbClr val="FF99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7"/>
    <p:restoredTop sz="96378"/>
  </p:normalViewPr>
  <p:slideViewPr>
    <p:cSldViewPr showGuides="1">
      <p:cViewPr varScale="1">
        <p:scale>
          <a:sx n="85" d="100"/>
          <a:sy n="85" d="100"/>
        </p:scale>
        <p:origin x="1152" y="96"/>
      </p:cViewPr>
      <p:guideLst>
        <p:guide orient="horz" pos="2238"/>
        <p:guide pos="2880"/>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5" Type="http://schemas.openxmlformats.org/officeDocument/2006/relationships/tags" Target="tags/tag2.xml"/><Relationship Id="rId124" Type="http://schemas.openxmlformats.org/officeDocument/2006/relationships/tableStyles" Target="tableStyles.xml"/><Relationship Id="rId123" Type="http://schemas.openxmlformats.org/officeDocument/2006/relationships/viewProps" Target="viewProps.xml"/><Relationship Id="rId122" Type="http://schemas.openxmlformats.org/officeDocument/2006/relationships/presProps" Target="presProps.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743981-8D47-4E80-82D9-1BE41EE948E7}" type="slidenum">
              <a:rPr kumimoji="0" lang="zh-CN" altLang="en-US" sz="12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6225"/>
            <a:ext cx="2057400" cy="5849938"/>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6225"/>
            <a:ext cx="6019800" cy="58499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6225"/>
            <a:ext cx="8229600" cy="114141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0" hangingPunct="0">
              <a:defRPr sz="14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defRPr sz="1400"/>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C09698-1168-4F53-AB45-7E5A11B710E2}" type="slidenum">
              <a:rPr kumimoji="0" lang="zh-CN" altLang="en-US" sz="14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2.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4.png"/></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4.png"/></Relationships>
</file>

<file path=ppt/slides/_rels/slide10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5.png"/></Relationships>
</file>

<file path=ppt/slides/_rels/slide10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6.png"/></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png"/></Relationships>
</file>

<file path=ppt/slides/_rels/slide108.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2.xml"/><Relationship Id="rId3" Type="http://schemas.openxmlformats.org/officeDocument/2006/relationships/image" Target="../media/image78.png"/><Relationship Id="rId2" Type="http://schemas.openxmlformats.org/officeDocument/2006/relationships/image" Target="../media/image2.png"/><Relationship Id="rId1" Type="http://schemas.openxmlformats.org/officeDocument/2006/relationships/image" Target="../media/image77.png"/></Relationships>
</file>

<file path=ppt/slides/_rels/slide109.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2.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80.png"/></Relationships>
</file>

<file path=ppt/slides/_rels/slide113.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81.png"/></Relationships>
</file>

<file path=ppt/slides/_rels/slide114.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82.png"/></Relationships>
</file>

<file path=ppt/slides/_rels/slide115.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slideLayout" Target="../slideLayouts/slideLayout2.xml"/><Relationship Id="rId3" Type="http://schemas.openxmlformats.org/officeDocument/2006/relationships/image" Target="../media/image83.png"/><Relationship Id="rId2" Type="http://schemas.openxmlformats.org/officeDocument/2006/relationships/image" Target="../media/image2.png"/><Relationship Id="rId1" Type="http://schemas.openxmlformats.org/officeDocument/2006/relationships/image" Target="../media/image82.png"/></Relationships>
</file>

<file path=ppt/slides/_rels/slide116.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2.xml"/><Relationship Id="rId2" Type="http://schemas.openxmlformats.org/officeDocument/2006/relationships/image" Target="../media/image84.png"/><Relationship Id="rId1" Type="http://schemas.openxmlformats.org/officeDocument/2006/relationships/image" Target="../media/image2.png"/></Relationships>
</file>

<file path=ppt/slides/_rels/slide117.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2.xml"/><Relationship Id="rId2" Type="http://schemas.openxmlformats.org/officeDocument/2006/relationships/image" Target="../media/image85.png"/><Relationship Id="rId1" Type="http://schemas.openxmlformats.org/officeDocument/2006/relationships/image" Target="../media/image2.png"/></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hyperlink" Target="http://www.pubmed.gov/" TargetMode="External"/><Relationship Id="rId2" Type="http://schemas.openxmlformats.org/officeDocument/2006/relationships/hyperlink" Target="http://www.ncbi.nlm.nih.gov/pubmed" TargetMode="Externa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41.wmf"/><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3.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7.png"/></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image" Target="../media/image49.png"/></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5.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6.png"/></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7.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8.pn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0.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1.pn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4.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image" Target="../media/image63.png"/><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4.png"/></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5.png"/></Relationships>
</file>

<file path=ppt/slides/_rels/slide87.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6.png"/></Relationships>
</file>

<file path=ppt/slides/_rels/slide88.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6.png"/></Relationships>
</file>

<file path=ppt/slides/_rels/slide89.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67.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png"/></Relationships>
</file>

<file path=ppt/slides/_rels/slide90.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2.xml"/><Relationship Id="rId2" Type="http://schemas.openxmlformats.org/officeDocument/2006/relationships/image" Target="../media/image68.png"/><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2.xml"/><Relationship Id="rId2" Type="http://schemas.openxmlformats.org/officeDocument/2006/relationships/image" Target="../media/image69.png"/><Relationship Id="rId1" Type="http://schemas.openxmlformats.org/officeDocument/2006/relationships/image" Target="../media/image2.png"/></Relationships>
</file>

<file path=ppt/slides/_rels/slide92.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2.xml"/><Relationship Id="rId2" Type="http://schemas.openxmlformats.org/officeDocument/2006/relationships/image" Target="../media/image70.png"/><Relationship Id="rId1" Type="http://schemas.openxmlformats.org/officeDocument/2006/relationships/image" Target="../media/image2.png"/></Relationships>
</file>

<file path=ppt/slides/_rels/slide93.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2.xml"/><Relationship Id="rId2" Type="http://schemas.openxmlformats.org/officeDocument/2006/relationships/image" Target="../media/image71.png"/><Relationship Id="rId1" Type="http://schemas.openxmlformats.org/officeDocument/2006/relationships/image" Target="../media/image2.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2.pn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TextBox 1"/>
          <p:cNvSpPr txBox="1"/>
          <p:nvPr/>
        </p:nvSpPr>
        <p:spPr>
          <a:xfrm>
            <a:off x="1188085" y="2492375"/>
            <a:ext cx="6356985" cy="922020"/>
          </a:xfrm>
          <a:prstGeom prst="rect">
            <a:avLst/>
          </a:prstGeom>
          <a:noFill/>
          <a:ln w="9525">
            <a:noFill/>
          </a:ln>
        </p:spPr>
        <p:txBody>
          <a:bodyPr wrap="square" anchor="t">
            <a:spAutoFit/>
          </a:bodyPr>
          <a:p>
            <a:pPr algn="ctr">
              <a:lnSpc>
                <a:spcPct val="150000"/>
              </a:lnSpc>
            </a:pPr>
            <a:r>
              <a:rPr lang="zh-CN" altLang="zh-CN" sz="3600" b="1" dirty="0">
                <a:solidFill>
                  <a:schemeClr val="tx1"/>
                </a:solidFill>
                <a:ea typeface="微软雅黑" panose="020B0503020204020204" pitchFamily="34" charset="-122"/>
              </a:rPr>
              <a:t>中外文</a:t>
            </a:r>
            <a:r>
              <a:rPr lang="en-US" altLang="zh-CN" sz="3600" b="1" dirty="0">
                <a:solidFill>
                  <a:schemeClr val="tx1"/>
                </a:solidFill>
                <a:ea typeface="微软雅黑" panose="020B0503020204020204" pitchFamily="34" charset="-122"/>
              </a:rPr>
              <a:t>数据库</a:t>
            </a:r>
            <a:r>
              <a:rPr lang="zh-CN" altLang="en-US" sz="3600" b="1" dirty="0">
                <a:solidFill>
                  <a:schemeClr val="tx1"/>
                </a:solidFill>
                <a:ea typeface="微软雅黑" panose="020B0503020204020204" pitchFamily="34" charset="-122"/>
              </a:rPr>
              <a:t>利用</a:t>
            </a:r>
            <a:r>
              <a:rPr lang="zh-CN" altLang="en-US" sz="3600" b="1" dirty="0">
                <a:solidFill>
                  <a:schemeClr val="tx1"/>
                </a:solidFill>
                <a:ea typeface="微软雅黑" panose="020B0503020204020204" pitchFamily="34" charset="-122"/>
              </a:rPr>
              <a:t>培训</a:t>
            </a:r>
            <a:endParaRPr lang="zh-CN" altLang="en-US" sz="3600" b="1" dirty="0">
              <a:solidFill>
                <a:schemeClr val="tx1"/>
              </a:solidFill>
              <a:ea typeface="微软雅黑" panose="020B0503020204020204" pitchFamily="34" charset="-122"/>
            </a:endParaRPr>
          </a:p>
        </p:txBody>
      </p:sp>
      <p:sp>
        <p:nvSpPr>
          <p:cNvPr id="4" name="矩形 3"/>
          <p:cNvSpPr/>
          <p:nvPr/>
        </p:nvSpPr>
        <p:spPr>
          <a:xfrm>
            <a:off x="-7620" y="6173788"/>
            <a:ext cx="9158288" cy="187325"/>
          </a:xfrm>
          <a:prstGeom prst="rect">
            <a:avLst/>
          </a:prstGeom>
          <a:solidFill>
            <a:srgbClr val="4F1C0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p>
            <a:pPr algn="ctr" fontAlgn="base"/>
            <a:endParaRPr lang="zh-CN" altLang="en-US" strike="noStrike" noProof="1"/>
          </a:p>
        </p:txBody>
      </p:sp>
      <p:sp>
        <p:nvSpPr>
          <p:cNvPr id="42" name="矩形 41"/>
          <p:cNvSpPr/>
          <p:nvPr/>
        </p:nvSpPr>
        <p:spPr>
          <a:xfrm>
            <a:off x="5498465" y="1649095"/>
            <a:ext cx="3660140" cy="187325"/>
          </a:xfrm>
          <a:prstGeom prst="rect">
            <a:avLst/>
          </a:prstGeom>
          <a:solidFill>
            <a:srgbClr val="4F1C0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p>
            <a:pPr algn="ctr" fontAlgn="base"/>
            <a:endParaRPr lang="zh-CN" altLang="en-US" strike="noStrike" noProof="1"/>
          </a:p>
        </p:txBody>
      </p:sp>
      <p:grpSp>
        <p:nvGrpSpPr>
          <p:cNvPr id="69" name="组合 61"/>
          <p:cNvGrpSpPr/>
          <p:nvPr/>
        </p:nvGrpSpPr>
        <p:grpSpPr>
          <a:xfrm>
            <a:off x="5897835" y="863061"/>
            <a:ext cx="936104" cy="779836"/>
            <a:chOff x="5004048" y="762737"/>
            <a:chExt cx="864096" cy="584877"/>
          </a:xfrm>
          <a:effectLst>
            <a:outerShdw blurRad="50800" dist="38100" dir="2700000" algn="tl" rotWithShape="0">
              <a:prstClr val="black">
                <a:alpha val="40000"/>
              </a:prstClr>
            </a:outerShdw>
          </a:effectLst>
        </p:grpSpPr>
        <p:sp>
          <p:nvSpPr>
            <p:cNvPr id="63" name="矩形 62"/>
            <p:cNvSpPr/>
            <p:nvPr/>
          </p:nvSpPr>
          <p:spPr>
            <a:xfrm>
              <a:off x="5148064" y="847687"/>
              <a:ext cx="576064" cy="185832"/>
            </a:xfrm>
            <a:prstGeom prst="rect">
              <a:avLst/>
            </a:prstGeom>
            <a:solidFill>
              <a:srgbClr val="1B5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4" name="矩形 63"/>
            <p:cNvSpPr/>
            <p:nvPr/>
          </p:nvSpPr>
          <p:spPr>
            <a:xfrm>
              <a:off x="5220072" y="762737"/>
              <a:ext cx="432048" cy="321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5" name="矩形 64"/>
            <p:cNvSpPr/>
            <p:nvPr/>
          </p:nvSpPr>
          <p:spPr>
            <a:xfrm>
              <a:off x="5004048" y="1000777"/>
              <a:ext cx="864096" cy="346837"/>
            </a:xfrm>
            <a:prstGeom prst="rect">
              <a:avLst/>
            </a:prstGeom>
            <a:solidFill>
              <a:srgbClr val="103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6" name="矩形 65"/>
            <p:cNvSpPr/>
            <p:nvPr/>
          </p:nvSpPr>
          <p:spPr>
            <a:xfrm>
              <a:off x="5148064" y="1084554"/>
              <a:ext cx="576064" cy="263060"/>
            </a:xfrm>
            <a:prstGeom prst="rect">
              <a:avLst/>
            </a:prstGeom>
            <a:solidFill>
              <a:srgbClr val="1B5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7" name="矩形 66"/>
            <p:cNvSpPr/>
            <p:nvPr/>
          </p:nvSpPr>
          <p:spPr>
            <a:xfrm>
              <a:off x="5184068" y="1163791"/>
              <a:ext cx="504056" cy="183823"/>
            </a:xfrm>
            <a:prstGeom prst="rect">
              <a:avLst/>
            </a:prstGeom>
            <a:solidFill>
              <a:srgbClr val="07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grpSp>
        <p:nvGrpSpPr>
          <p:cNvPr id="46" name="组合 68"/>
          <p:cNvGrpSpPr/>
          <p:nvPr/>
        </p:nvGrpSpPr>
        <p:grpSpPr>
          <a:xfrm>
            <a:off x="8296464" y="646485"/>
            <a:ext cx="503005" cy="1002455"/>
            <a:chOff x="8094386" y="748706"/>
            <a:chExt cx="464312" cy="751841"/>
          </a:xfrm>
          <a:effectLst>
            <a:outerShdw blurRad="50800" dist="38100" dir="2700000" algn="tl" rotWithShape="0">
              <a:prstClr val="black">
                <a:alpha val="40000"/>
              </a:prstClr>
            </a:outerShdw>
          </a:effectLst>
        </p:grpSpPr>
        <p:sp>
          <p:nvSpPr>
            <p:cNvPr id="43" name="矩形 42"/>
            <p:cNvSpPr/>
            <p:nvPr/>
          </p:nvSpPr>
          <p:spPr>
            <a:xfrm rot="843606">
              <a:off x="8094386" y="757623"/>
              <a:ext cx="49511" cy="742924"/>
            </a:xfrm>
            <a:prstGeom prst="rect">
              <a:avLst/>
            </a:prstGeom>
            <a:solidFill>
              <a:srgbClr val="EB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4" name="矩形 43"/>
            <p:cNvSpPr/>
            <p:nvPr/>
          </p:nvSpPr>
          <p:spPr>
            <a:xfrm>
              <a:off x="8452141" y="748706"/>
              <a:ext cx="106557" cy="742924"/>
            </a:xfrm>
            <a:prstGeom prst="rect">
              <a:avLst/>
            </a:prstGeom>
            <a:solidFill>
              <a:srgbClr val="1B5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5" name="矩形 44"/>
            <p:cNvSpPr/>
            <p:nvPr/>
          </p:nvSpPr>
          <p:spPr>
            <a:xfrm>
              <a:off x="8469508" y="769492"/>
              <a:ext cx="71823" cy="506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51" name="组合 45"/>
            <p:cNvGrpSpPr/>
            <p:nvPr/>
          </p:nvGrpSpPr>
          <p:grpSpPr>
            <a:xfrm>
              <a:off x="8352585" y="915566"/>
              <a:ext cx="100110" cy="576064"/>
              <a:chOff x="8352585" y="915566"/>
              <a:chExt cx="100110" cy="576064"/>
            </a:xfrm>
          </p:grpSpPr>
          <p:sp>
            <p:nvSpPr>
              <p:cNvPr id="47" name="矩形 46"/>
              <p:cNvSpPr/>
              <p:nvPr/>
            </p:nvSpPr>
            <p:spPr>
              <a:xfrm>
                <a:off x="8352715" y="915566"/>
                <a:ext cx="94788" cy="576064"/>
              </a:xfrm>
              <a:prstGeom prst="rect">
                <a:avLst/>
              </a:prstGeom>
              <a:solidFill>
                <a:srgbClr val="EB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8" name="矩形 47"/>
              <p:cNvSpPr/>
              <p:nvPr/>
            </p:nvSpPr>
            <p:spPr>
              <a:xfrm>
                <a:off x="8352715" y="985877"/>
                <a:ext cx="94788" cy="289729"/>
              </a:xfrm>
              <a:prstGeom prst="rect">
                <a:avLst/>
              </a:prstGeom>
              <a:solidFill>
                <a:srgbClr val="FCB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9" name="直接连接符 48"/>
              <p:cNvSpPr/>
              <p:nvPr/>
            </p:nvSpPr>
            <p:spPr>
              <a:xfrm>
                <a:off x="8352585" y="971591"/>
                <a:ext cx="100110" cy="0"/>
              </a:xfrm>
              <a:prstGeom prst="line">
                <a:avLst/>
              </a:prstGeom>
              <a:ln>
                <a:solidFill>
                  <a:srgbClr val="FCB124"/>
                </a:solidFill>
              </a:ln>
            </p:spPr>
            <p:style>
              <a:lnRef idx="1">
                <a:schemeClr val="accent1"/>
              </a:lnRef>
              <a:fillRef idx="0">
                <a:schemeClr val="accent1"/>
              </a:fillRef>
              <a:effectRef idx="0">
                <a:schemeClr val="accent1"/>
              </a:effectRef>
              <a:fontRef idx="minor">
                <a:schemeClr val="tx1"/>
              </a:fontRef>
            </p:style>
          </p:sp>
          <p:sp>
            <p:nvSpPr>
              <p:cNvPr id="50" name="直接连接符 49"/>
              <p:cNvSpPr/>
              <p:nvPr/>
            </p:nvSpPr>
            <p:spPr>
              <a:xfrm>
                <a:off x="8352585" y="1292273"/>
                <a:ext cx="100110" cy="0"/>
              </a:xfrm>
              <a:prstGeom prst="line">
                <a:avLst/>
              </a:prstGeom>
              <a:ln>
                <a:solidFill>
                  <a:srgbClr val="FCB124"/>
                </a:solidFill>
              </a:ln>
            </p:spPr>
            <p:style>
              <a:lnRef idx="1">
                <a:schemeClr val="accent1"/>
              </a:lnRef>
              <a:fillRef idx="0">
                <a:schemeClr val="accent1"/>
              </a:fillRef>
              <a:effectRef idx="0">
                <a:schemeClr val="accent1"/>
              </a:effectRef>
              <a:fontRef idx="minor">
                <a:schemeClr val="tx1"/>
              </a:fontRef>
            </p:style>
          </p:sp>
        </p:grpSp>
        <p:grpSp>
          <p:nvGrpSpPr>
            <p:cNvPr id="57" name="组合 50"/>
            <p:cNvGrpSpPr/>
            <p:nvPr/>
          </p:nvGrpSpPr>
          <p:grpSpPr>
            <a:xfrm rot="631190">
              <a:off x="8248092" y="846889"/>
              <a:ext cx="56967" cy="648072"/>
              <a:chOff x="8171744" y="843558"/>
              <a:chExt cx="50055" cy="648072"/>
            </a:xfrm>
          </p:grpSpPr>
          <p:sp>
            <p:nvSpPr>
              <p:cNvPr id="52" name="矩形 51"/>
              <p:cNvSpPr/>
              <p:nvPr/>
            </p:nvSpPr>
            <p:spPr>
              <a:xfrm>
                <a:off x="8174405" y="843558"/>
                <a:ext cx="4739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53" name="直接连接符 52"/>
              <p:cNvSpPr/>
              <p:nvPr/>
            </p:nvSpPr>
            <p:spPr>
              <a:xfrm>
                <a:off x="8171744" y="970641"/>
                <a:ext cx="50055" cy="0"/>
              </a:xfrm>
              <a:prstGeom prst="line">
                <a:avLst/>
              </a:prstGeom>
              <a:ln>
                <a:solidFill>
                  <a:srgbClr val="FCB124"/>
                </a:solidFill>
              </a:ln>
            </p:spPr>
            <p:style>
              <a:lnRef idx="1">
                <a:schemeClr val="accent1"/>
              </a:lnRef>
              <a:fillRef idx="0">
                <a:schemeClr val="accent1"/>
              </a:fillRef>
              <a:effectRef idx="0">
                <a:schemeClr val="accent1"/>
              </a:effectRef>
              <a:fontRef idx="minor">
                <a:schemeClr val="tx1"/>
              </a:fontRef>
            </p:style>
          </p:sp>
          <p:sp>
            <p:nvSpPr>
              <p:cNvPr id="54" name="直接连接符 53"/>
              <p:cNvSpPr/>
              <p:nvPr/>
            </p:nvSpPr>
            <p:spPr>
              <a:xfrm>
                <a:off x="8171744" y="1022549"/>
                <a:ext cx="50055" cy="0"/>
              </a:xfrm>
              <a:prstGeom prst="line">
                <a:avLst/>
              </a:prstGeom>
              <a:ln>
                <a:solidFill>
                  <a:srgbClr val="FCB124"/>
                </a:solidFill>
              </a:ln>
            </p:spPr>
            <p:style>
              <a:lnRef idx="1">
                <a:schemeClr val="accent1"/>
              </a:lnRef>
              <a:fillRef idx="0">
                <a:schemeClr val="accent1"/>
              </a:fillRef>
              <a:effectRef idx="0">
                <a:schemeClr val="accent1"/>
              </a:effectRef>
              <a:fontRef idx="minor">
                <a:schemeClr val="tx1"/>
              </a:fontRef>
            </p:style>
          </p:sp>
          <p:sp>
            <p:nvSpPr>
              <p:cNvPr id="55" name="直接连接符 54"/>
              <p:cNvSpPr/>
              <p:nvPr/>
            </p:nvSpPr>
            <p:spPr>
              <a:xfrm>
                <a:off x="8171744" y="1074457"/>
                <a:ext cx="50055" cy="0"/>
              </a:xfrm>
              <a:prstGeom prst="line">
                <a:avLst/>
              </a:prstGeom>
              <a:ln>
                <a:solidFill>
                  <a:srgbClr val="FCB124"/>
                </a:solidFill>
              </a:ln>
            </p:spPr>
            <p:style>
              <a:lnRef idx="1">
                <a:schemeClr val="accent1"/>
              </a:lnRef>
              <a:fillRef idx="0">
                <a:schemeClr val="accent1"/>
              </a:fillRef>
              <a:effectRef idx="0">
                <a:schemeClr val="accent1"/>
              </a:effectRef>
              <a:fontRef idx="minor">
                <a:schemeClr val="tx1"/>
              </a:fontRef>
            </p:style>
          </p:sp>
          <p:sp>
            <p:nvSpPr>
              <p:cNvPr id="56" name="直接连接符 55"/>
              <p:cNvSpPr/>
              <p:nvPr/>
            </p:nvSpPr>
            <p:spPr>
              <a:xfrm>
                <a:off x="8171744" y="1126365"/>
                <a:ext cx="50055" cy="0"/>
              </a:xfrm>
              <a:prstGeom prst="line">
                <a:avLst/>
              </a:prstGeom>
              <a:ln>
                <a:solidFill>
                  <a:srgbClr val="FCB124"/>
                </a:solidFill>
              </a:ln>
            </p:spPr>
            <p:style>
              <a:lnRef idx="1">
                <a:schemeClr val="accent1"/>
              </a:lnRef>
              <a:fillRef idx="0">
                <a:schemeClr val="accent1"/>
              </a:fillRef>
              <a:effectRef idx="0">
                <a:schemeClr val="accent1"/>
              </a:effectRef>
              <a:fontRef idx="minor">
                <a:schemeClr val="tx1"/>
              </a:fontRef>
            </p:style>
          </p:sp>
        </p:grpSp>
        <p:grpSp>
          <p:nvGrpSpPr>
            <p:cNvPr id="62" name="组合 56"/>
            <p:cNvGrpSpPr/>
            <p:nvPr/>
          </p:nvGrpSpPr>
          <p:grpSpPr>
            <a:xfrm rot="774476">
              <a:off x="8133921" y="918651"/>
              <a:ext cx="100110" cy="576064"/>
              <a:chOff x="8352585" y="915566"/>
              <a:chExt cx="100110" cy="576064"/>
            </a:xfrm>
          </p:grpSpPr>
          <p:sp>
            <p:nvSpPr>
              <p:cNvPr id="58" name="矩形 57"/>
              <p:cNvSpPr/>
              <p:nvPr/>
            </p:nvSpPr>
            <p:spPr>
              <a:xfrm>
                <a:off x="8352715" y="915566"/>
                <a:ext cx="94788" cy="576064"/>
              </a:xfrm>
              <a:prstGeom prst="rect">
                <a:avLst/>
              </a:prstGeom>
              <a:solidFill>
                <a:srgbClr val="07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59" name="矩形 58"/>
              <p:cNvSpPr/>
              <p:nvPr/>
            </p:nvSpPr>
            <p:spPr>
              <a:xfrm>
                <a:off x="8352715" y="985877"/>
                <a:ext cx="94788" cy="289729"/>
              </a:xfrm>
              <a:prstGeom prst="rect">
                <a:avLst/>
              </a:prstGeom>
              <a:solidFill>
                <a:srgbClr val="1B5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0" name="直接连接符 59"/>
              <p:cNvSpPr/>
              <p:nvPr/>
            </p:nvSpPr>
            <p:spPr>
              <a:xfrm>
                <a:off x="8352585" y="971591"/>
                <a:ext cx="100110" cy="0"/>
              </a:xfrm>
              <a:prstGeom prst="line">
                <a:avLst/>
              </a:prstGeom>
              <a:ln>
                <a:solidFill>
                  <a:srgbClr val="FCB124"/>
                </a:solidFill>
              </a:ln>
            </p:spPr>
            <p:style>
              <a:lnRef idx="1">
                <a:schemeClr val="accent1"/>
              </a:lnRef>
              <a:fillRef idx="0">
                <a:schemeClr val="accent1"/>
              </a:fillRef>
              <a:effectRef idx="0">
                <a:schemeClr val="accent1"/>
              </a:effectRef>
              <a:fontRef idx="minor">
                <a:schemeClr val="tx1"/>
              </a:fontRef>
            </p:style>
          </p:sp>
          <p:sp>
            <p:nvSpPr>
              <p:cNvPr id="61" name="直接连接符 60"/>
              <p:cNvSpPr/>
              <p:nvPr/>
            </p:nvSpPr>
            <p:spPr>
              <a:xfrm>
                <a:off x="8352585" y="1292273"/>
                <a:ext cx="100110" cy="0"/>
              </a:xfrm>
              <a:prstGeom prst="line">
                <a:avLst/>
              </a:prstGeom>
              <a:ln>
                <a:solidFill>
                  <a:srgbClr val="FCB124"/>
                </a:solidFill>
              </a:ln>
            </p:spPr>
            <p:style>
              <a:lnRef idx="1">
                <a:schemeClr val="accent1"/>
              </a:lnRef>
              <a:fillRef idx="0">
                <a:schemeClr val="accent1"/>
              </a:fillRef>
              <a:effectRef idx="0">
                <a:schemeClr val="accent1"/>
              </a:effectRef>
              <a:fontRef idx="minor">
                <a:schemeClr val="tx1"/>
              </a:fontRef>
            </p:style>
          </p:sp>
        </p:grpSp>
      </p:grpSp>
      <p:grpSp>
        <p:nvGrpSpPr>
          <p:cNvPr id="5" name="组合 4"/>
          <p:cNvGrpSpPr/>
          <p:nvPr/>
        </p:nvGrpSpPr>
        <p:grpSpPr>
          <a:xfrm>
            <a:off x="4986664" y="4155257"/>
            <a:ext cx="2999864" cy="2022439"/>
            <a:chOff x="611560" y="2924944"/>
            <a:chExt cx="3288950" cy="1801585"/>
          </a:xfrm>
          <a:effectLst>
            <a:outerShdw blurRad="50800" dist="38100" dir="2700000" algn="tl" rotWithShape="0">
              <a:prstClr val="black">
                <a:alpha val="40000"/>
              </a:prstClr>
            </a:outerShdw>
          </a:effectLst>
        </p:grpSpPr>
        <p:sp>
          <p:nvSpPr>
            <p:cNvPr id="6" name="圆角矩形 5"/>
            <p:cNvSpPr/>
            <p:nvPr/>
          </p:nvSpPr>
          <p:spPr>
            <a:xfrm>
              <a:off x="919899" y="2924944"/>
              <a:ext cx="2672272" cy="1644475"/>
            </a:xfrm>
            <a:prstGeom prst="roundRect">
              <a:avLst>
                <a:gd name="adj" fmla="val 3439"/>
              </a:avLst>
            </a:prstGeom>
            <a:solidFill>
              <a:srgbClr val="2EBDC3"/>
            </a:solidFill>
            <a:ln w="76200">
              <a:solidFill>
                <a:srgbClr val="071C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同侧圆角矩形 6"/>
            <p:cNvSpPr/>
            <p:nvPr/>
          </p:nvSpPr>
          <p:spPr>
            <a:xfrm>
              <a:off x="611560" y="4610028"/>
              <a:ext cx="3288950" cy="116501"/>
            </a:xfrm>
            <a:prstGeom prst="round2SameRect">
              <a:avLst>
                <a:gd name="adj1" fmla="val 1666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同侧圆角矩形 7"/>
            <p:cNvSpPr/>
            <p:nvPr/>
          </p:nvSpPr>
          <p:spPr>
            <a:xfrm>
              <a:off x="2035272" y="4610028"/>
              <a:ext cx="441527" cy="65256"/>
            </a:xfrm>
            <a:prstGeom prst="round2SameRect">
              <a:avLst>
                <a:gd name="adj1" fmla="val 16667"/>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pic>
        <p:nvPicPr>
          <p:cNvPr id="14346" name="图片 1"/>
          <p:cNvPicPr>
            <a:picLocks noChangeAspect="1"/>
          </p:cNvPicPr>
          <p:nvPr/>
        </p:nvPicPr>
        <p:blipFill>
          <a:blip r:embed="rId1"/>
          <a:stretch>
            <a:fillRect/>
          </a:stretch>
        </p:blipFill>
        <p:spPr>
          <a:xfrm>
            <a:off x="5312093" y="4220528"/>
            <a:ext cx="2347912" cy="1665287"/>
          </a:xfrm>
          <a:prstGeom prst="rect">
            <a:avLst/>
          </a:prstGeom>
          <a:noFill/>
          <a:ln w="9525">
            <a:noFill/>
          </a:ln>
        </p:spPr>
      </p:pic>
      <p:grpSp>
        <p:nvGrpSpPr>
          <p:cNvPr id="26" name="组合 25"/>
          <p:cNvGrpSpPr/>
          <p:nvPr/>
        </p:nvGrpSpPr>
        <p:grpSpPr>
          <a:xfrm>
            <a:off x="4112036" y="5001695"/>
            <a:ext cx="702078" cy="1156497"/>
            <a:chOff x="2555776" y="2784497"/>
            <a:chExt cx="648072" cy="867373"/>
          </a:xfrm>
          <a:effectLst>
            <a:outerShdw blurRad="50800" dist="38100" dir="2700000" algn="tl" rotWithShape="0">
              <a:prstClr val="black">
                <a:alpha val="40000"/>
              </a:prstClr>
            </a:outerShdw>
          </a:effectLst>
        </p:grpSpPr>
        <p:sp>
          <p:nvSpPr>
            <p:cNvPr id="27" name="矩形 26"/>
            <p:cNvSpPr/>
            <p:nvPr/>
          </p:nvSpPr>
          <p:spPr>
            <a:xfrm>
              <a:off x="2555776" y="2784497"/>
              <a:ext cx="648072" cy="867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8" name="矩形 27"/>
            <p:cNvSpPr/>
            <p:nvPr/>
          </p:nvSpPr>
          <p:spPr>
            <a:xfrm>
              <a:off x="2575768" y="2805186"/>
              <a:ext cx="608088" cy="666522"/>
            </a:xfrm>
            <a:prstGeom prst="rect">
              <a:avLst/>
            </a:prstGeom>
            <a:solidFill>
              <a:srgbClr val="072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29" name="组合 28"/>
            <p:cNvGrpSpPr/>
            <p:nvPr/>
          </p:nvGrpSpPr>
          <p:grpSpPr>
            <a:xfrm>
              <a:off x="2627784" y="2943644"/>
              <a:ext cx="504056" cy="504056"/>
              <a:chOff x="2663788" y="2979648"/>
              <a:chExt cx="432048" cy="432048"/>
            </a:xfrm>
          </p:grpSpPr>
          <p:sp>
            <p:nvSpPr>
              <p:cNvPr id="33" name="同心圆 32"/>
              <p:cNvSpPr/>
              <p:nvPr/>
            </p:nvSpPr>
            <p:spPr>
              <a:xfrm>
                <a:off x="2663788" y="2979648"/>
                <a:ext cx="432048" cy="432048"/>
              </a:xfrm>
              <a:prstGeom prst="donut">
                <a:avLst/>
              </a:prstGeom>
              <a:solidFill>
                <a:srgbClr val="103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sp>
            <p:nvSpPr>
              <p:cNvPr id="34" name="同心圆 33"/>
              <p:cNvSpPr/>
              <p:nvPr/>
            </p:nvSpPr>
            <p:spPr>
              <a:xfrm>
                <a:off x="2723251" y="3039111"/>
                <a:ext cx="313122" cy="313122"/>
              </a:xfrm>
              <a:prstGeom prst="donut">
                <a:avLst>
                  <a:gd name="adj" fmla="val 19834"/>
                </a:avLst>
              </a:prstGeom>
              <a:solidFill>
                <a:srgbClr val="1B5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grpSp>
        <p:grpSp>
          <p:nvGrpSpPr>
            <p:cNvPr id="30" name="组合 29"/>
            <p:cNvGrpSpPr/>
            <p:nvPr/>
          </p:nvGrpSpPr>
          <p:grpSpPr>
            <a:xfrm>
              <a:off x="2625170" y="2868115"/>
              <a:ext cx="103608" cy="103608"/>
              <a:chOff x="2663788" y="2979648"/>
              <a:chExt cx="432048" cy="432048"/>
            </a:xfrm>
          </p:grpSpPr>
          <p:sp>
            <p:nvSpPr>
              <p:cNvPr id="31" name="同心圆 30"/>
              <p:cNvSpPr/>
              <p:nvPr/>
            </p:nvSpPr>
            <p:spPr>
              <a:xfrm>
                <a:off x="2663788" y="2979648"/>
                <a:ext cx="432048" cy="432048"/>
              </a:xfrm>
              <a:prstGeom prst="donut">
                <a:avLst/>
              </a:prstGeom>
              <a:solidFill>
                <a:srgbClr val="103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sp>
            <p:nvSpPr>
              <p:cNvPr id="32" name="同心圆 31"/>
              <p:cNvSpPr/>
              <p:nvPr/>
            </p:nvSpPr>
            <p:spPr>
              <a:xfrm>
                <a:off x="2723251" y="3039111"/>
                <a:ext cx="313122" cy="313122"/>
              </a:xfrm>
              <a:prstGeom prst="donut">
                <a:avLst>
                  <a:gd name="adj" fmla="val 19834"/>
                </a:avLst>
              </a:prstGeom>
              <a:solidFill>
                <a:srgbClr val="1B5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grpSp>
      </p:grpSp>
      <p:grpSp>
        <p:nvGrpSpPr>
          <p:cNvPr id="19" name="组合 18"/>
          <p:cNvGrpSpPr/>
          <p:nvPr/>
        </p:nvGrpSpPr>
        <p:grpSpPr>
          <a:xfrm>
            <a:off x="7986613" y="4074541"/>
            <a:ext cx="1029737" cy="2099543"/>
            <a:chOff x="2411760" y="2221229"/>
            <a:chExt cx="950526" cy="1574657"/>
          </a:xfrm>
          <a:effectLst>
            <a:outerShdw blurRad="50800" dist="38100" dir="2700000" algn="tl" rotWithShape="0">
              <a:prstClr val="black">
                <a:alpha val="40000"/>
              </a:prstClr>
            </a:outerShdw>
          </a:effectLst>
        </p:grpSpPr>
        <p:sp>
          <p:nvSpPr>
            <p:cNvPr id="20" name="椭圆 19"/>
            <p:cNvSpPr/>
            <p:nvPr/>
          </p:nvSpPr>
          <p:spPr>
            <a:xfrm>
              <a:off x="2411760" y="2499742"/>
              <a:ext cx="144016" cy="144016"/>
            </a:xfrm>
            <a:prstGeom prst="ellipse">
              <a:avLst/>
            </a:prstGeom>
            <a:solidFill>
              <a:srgbClr val="FCB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1" name="矩形 14"/>
            <p:cNvSpPr/>
            <p:nvPr/>
          </p:nvSpPr>
          <p:spPr>
            <a:xfrm rot="18735922">
              <a:off x="2962357" y="2285031"/>
              <a:ext cx="107982" cy="691876"/>
            </a:xfrm>
            <a:custGeom>
              <a:avLst/>
              <a:gdLst/>
              <a:ahLst/>
              <a:cxnLst/>
              <a:rect l="l" t="t" r="r" b="b"/>
              <a:pathLst>
                <a:path w="144016" h="792088">
                  <a:moveTo>
                    <a:pt x="0" y="0"/>
                  </a:moveTo>
                  <a:lnTo>
                    <a:pt x="144016" y="0"/>
                  </a:lnTo>
                  <a:lnTo>
                    <a:pt x="144016" y="216024"/>
                  </a:lnTo>
                  <a:lnTo>
                    <a:pt x="110441" y="216024"/>
                  </a:lnTo>
                  <a:lnTo>
                    <a:pt x="110441" y="792088"/>
                  </a:lnTo>
                  <a:lnTo>
                    <a:pt x="38433" y="792088"/>
                  </a:lnTo>
                  <a:lnTo>
                    <a:pt x="38433" y="216024"/>
                  </a:lnTo>
                  <a:lnTo>
                    <a:pt x="0" y="216024"/>
                  </a:lnTo>
                  <a:close/>
                </a:path>
              </a:pathLst>
            </a:custGeom>
            <a:gradFill>
              <a:gsLst>
                <a:gs pos="50000">
                  <a:srgbClr val="E8E0E1"/>
                </a:gs>
                <a:gs pos="51000">
                  <a:srgbClr val="B8ACA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2" name="梯形 21"/>
            <p:cNvSpPr/>
            <p:nvPr/>
          </p:nvSpPr>
          <p:spPr>
            <a:xfrm rot="2920739">
              <a:off x="2480401" y="2186864"/>
              <a:ext cx="360040" cy="428770"/>
            </a:xfrm>
            <a:prstGeom prst="trapezoid">
              <a:avLst/>
            </a:prstGeom>
            <a:gradFill>
              <a:gsLst>
                <a:gs pos="50000">
                  <a:srgbClr val="E8E0E1"/>
                </a:gs>
                <a:gs pos="51000">
                  <a:srgbClr val="B8ACA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3" name="矩形 14"/>
            <p:cNvSpPr/>
            <p:nvPr/>
          </p:nvSpPr>
          <p:spPr>
            <a:xfrm rot="409562">
              <a:off x="3203709" y="2897770"/>
              <a:ext cx="53991" cy="802921"/>
            </a:xfrm>
            <a:custGeom>
              <a:avLst/>
              <a:gdLst/>
              <a:ahLst/>
              <a:cxnLst/>
              <a:rect l="l" t="t" r="r" b="b"/>
              <a:pathLst>
                <a:path w="53991" h="802921">
                  <a:moveTo>
                    <a:pt x="0" y="0"/>
                  </a:moveTo>
                  <a:lnTo>
                    <a:pt x="53991" y="1217"/>
                  </a:lnTo>
                  <a:lnTo>
                    <a:pt x="53991" y="802921"/>
                  </a:lnTo>
                  <a:lnTo>
                    <a:pt x="0" y="802921"/>
                  </a:lnTo>
                  <a:close/>
                </a:path>
              </a:pathLst>
            </a:custGeom>
            <a:gradFill>
              <a:gsLst>
                <a:gs pos="50000">
                  <a:srgbClr val="E8E0E1"/>
                </a:gs>
                <a:gs pos="51000">
                  <a:srgbClr val="B8ACA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4" name="椭圆 23"/>
            <p:cNvSpPr/>
            <p:nvPr/>
          </p:nvSpPr>
          <p:spPr>
            <a:xfrm>
              <a:off x="3224567" y="2807429"/>
              <a:ext cx="109633" cy="109633"/>
            </a:xfrm>
            <a:prstGeom prst="ellipse">
              <a:avLst/>
            </a:prstGeom>
            <a:solidFill>
              <a:srgbClr val="B8ACAC"/>
            </a:solidFill>
            <a:ln>
              <a:solidFill>
                <a:srgbClr val="E8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5" name="椭圆 18"/>
            <p:cNvSpPr/>
            <p:nvPr/>
          </p:nvSpPr>
          <p:spPr>
            <a:xfrm>
              <a:off x="2843808" y="3651870"/>
              <a:ext cx="490392" cy="144016"/>
            </a:xfrm>
            <a:custGeom>
              <a:avLst/>
              <a:gdLst/>
              <a:ahLst/>
              <a:cxnLst/>
              <a:rect l="l" t="t" r="r" b="b"/>
              <a:pathLst>
                <a:path w="490392" h="144016">
                  <a:moveTo>
                    <a:pt x="245196" y="0"/>
                  </a:moveTo>
                  <a:cubicBezTo>
                    <a:pt x="380614" y="0"/>
                    <a:pt x="490392" y="64478"/>
                    <a:pt x="490392" y="144016"/>
                  </a:cubicBezTo>
                  <a:lnTo>
                    <a:pt x="0" y="144016"/>
                  </a:lnTo>
                  <a:cubicBezTo>
                    <a:pt x="0" y="64478"/>
                    <a:pt x="109778" y="0"/>
                    <a:pt x="245196" y="0"/>
                  </a:cubicBezTo>
                  <a:close/>
                </a:path>
              </a:pathLst>
            </a:custGeom>
            <a:solidFill>
              <a:srgbClr val="E8E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5" name="椭圆 18"/>
            <p:cNvSpPr/>
            <p:nvPr/>
          </p:nvSpPr>
          <p:spPr>
            <a:xfrm>
              <a:off x="2883489" y="3651870"/>
              <a:ext cx="450711" cy="144016"/>
            </a:xfrm>
            <a:custGeom>
              <a:avLst/>
              <a:gdLst/>
              <a:ahLst/>
              <a:cxnLst/>
              <a:rect l="l" t="t" r="r" b="b"/>
              <a:pathLst>
                <a:path w="450711" h="144016">
                  <a:moveTo>
                    <a:pt x="3034" y="62898"/>
                  </a:moveTo>
                  <a:lnTo>
                    <a:pt x="0" y="65870"/>
                  </a:lnTo>
                  <a:cubicBezTo>
                    <a:pt x="829" y="64688"/>
                    <a:pt x="1891" y="63752"/>
                    <a:pt x="3034" y="62898"/>
                  </a:cubicBezTo>
                  <a:close/>
                  <a:moveTo>
                    <a:pt x="205515" y="0"/>
                  </a:moveTo>
                  <a:cubicBezTo>
                    <a:pt x="340933" y="0"/>
                    <a:pt x="450711" y="64478"/>
                    <a:pt x="450711" y="144016"/>
                  </a:cubicBezTo>
                  <a:lnTo>
                    <a:pt x="396391" y="144016"/>
                  </a:lnTo>
                  <a:cubicBezTo>
                    <a:pt x="396391" y="67325"/>
                    <a:pt x="305636" y="4635"/>
                    <a:pt x="191139" y="1705"/>
                  </a:cubicBezTo>
                  <a:cubicBezTo>
                    <a:pt x="195862" y="83"/>
                    <a:pt x="200672" y="0"/>
                    <a:pt x="205515" y="0"/>
                  </a:cubicBezTo>
                  <a:close/>
                </a:path>
              </a:pathLst>
            </a:custGeom>
            <a:solidFill>
              <a:srgbClr val="B8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grpSp>
        <p:nvGrpSpPr>
          <p:cNvPr id="36" name="组合 35"/>
          <p:cNvGrpSpPr/>
          <p:nvPr/>
        </p:nvGrpSpPr>
        <p:grpSpPr>
          <a:xfrm>
            <a:off x="7137340" y="1191614"/>
            <a:ext cx="765761" cy="428143"/>
            <a:chOff x="7884389" y="2544174"/>
            <a:chExt cx="706856" cy="321107"/>
          </a:xfrm>
          <a:effectLst>
            <a:outerShdw blurRad="50800" dist="38100" dir="2700000" algn="tl" rotWithShape="0">
              <a:prstClr val="black">
                <a:alpha val="40000"/>
              </a:prstClr>
            </a:outerShdw>
          </a:effectLst>
        </p:grpSpPr>
        <p:sp>
          <p:nvSpPr>
            <p:cNvPr id="37" name="椭圆 36"/>
            <p:cNvSpPr/>
            <p:nvPr/>
          </p:nvSpPr>
          <p:spPr>
            <a:xfrm>
              <a:off x="8098873" y="2544174"/>
              <a:ext cx="99556" cy="99556"/>
            </a:xfrm>
            <a:prstGeom prst="ellipse">
              <a:avLst/>
            </a:prstGeom>
            <a:solidFill>
              <a:srgbClr val="FCB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8" name="椭圆 37"/>
            <p:cNvSpPr/>
            <p:nvPr/>
          </p:nvSpPr>
          <p:spPr>
            <a:xfrm>
              <a:off x="8329215" y="2544174"/>
              <a:ext cx="99556" cy="99556"/>
            </a:xfrm>
            <a:prstGeom prst="ellipse">
              <a:avLst/>
            </a:prstGeom>
            <a:solidFill>
              <a:srgbClr val="FCB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9" name="圆角矩形 38"/>
            <p:cNvSpPr/>
            <p:nvPr/>
          </p:nvSpPr>
          <p:spPr>
            <a:xfrm>
              <a:off x="7937613" y="2577249"/>
              <a:ext cx="653632" cy="288032"/>
            </a:xfrm>
            <a:prstGeom prst="roundRect">
              <a:avLst>
                <a:gd name="adj" fmla="val 50000"/>
              </a:avLst>
            </a:prstGeom>
            <a:solidFill>
              <a:srgbClr val="103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0" name="椭圆 39"/>
            <p:cNvSpPr/>
            <p:nvPr/>
          </p:nvSpPr>
          <p:spPr>
            <a:xfrm>
              <a:off x="8377223" y="2649243"/>
              <a:ext cx="144044" cy="144044"/>
            </a:xfrm>
            <a:prstGeom prst="ellipse">
              <a:avLst/>
            </a:prstGeom>
            <a:solidFill>
              <a:srgbClr val="072740"/>
            </a:solidFill>
            <a:ln>
              <a:solidFill>
                <a:srgbClr val="1B5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1" name="TextBox 40"/>
            <p:cNvSpPr txBox="1"/>
            <p:nvPr/>
          </p:nvSpPr>
          <p:spPr>
            <a:xfrm>
              <a:off x="7884389" y="2605849"/>
              <a:ext cx="628080" cy="195262"/>
            </a:xfrm>
            <a:prstGeom prst="rect">
              <a:avLst/>
            </a:prstGeom>
            <a:noFill/>
          </p:spPr>
          <p:txBody>
            <a:bodyPr wrap="square" rtlCol="0">
              <a:spAutoFit/>
            </a:bodyPr>
            <a:p>
              <a:pPr fontAlgn="base"/>
              <a:r>
                <a:rPr lang="en-US" altLang="zh-CN" sz="1100" strike="noStrike" noProof="1" dirty="0">
                  <a:solidFill>
                    <a:srgbClr val="E8E0E1"/>
                  </a:solidFill>
                  <a:latin typeface="DigifaceWide" pitchFamily="2" charset="0"/>
                  <a:ea typeface="宋体" panose="02010600030101010101" pitchFamily="2" charset="-122"/>
                  <a:cs typeface="+mn-cs"/>
                </a:rPr>
                <a:t>10:02</a:t>
              </a:r>
              <a:endParaRPr lang="zh-CN" altLang="en-US" sz="1100" strike="noStrike" noProof="1" dirty="0">
                <a:solidFill>
                  <a:srgbClr val="E8E0E1"/>
                </a:solidFill>
                <a:latin typeface="DigifaceWide" pitchFamily="2" charset="0"/>
              </a:endParaRPr>
            </a:p>
          </p:txBody>
        </p:sp>
      </p:grpSp>
      <p:pic>
        <p:nvPicPr>
          <p:cNvPr id="14350"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2" name="文本框 1"/>
          <p:cNvSpPr txBox="1"/>
          <p:nvPr/>
        </p:nvSpPr>
        <p:spPr>
          <a:xfrm>
            <a:off x="4191635" y="589280"/>
            <a:ext cx="2540000" cy="645160"/>
          </a:xfrm>
          <a:prstGeom prst="rect">
            <a:avLst/>
          </a:prstGeom>
          <a:noFill/>
        </p:spPr>
        <p:txBody>
          <a:bodyPr wrap="square" rtlCol="0" anchor="t">
            <a:spAutoFit/>
          </a:bodyPr>
          <a:p>
            <a:pPr algn="ctr">
              <a:lnSpc>
                <a:spcPct val="200000"/>
              </a:lnSpc>
            </a:pPr>
            <a:endParaRPr lang="zh-CN" altLang="en-US"/>
          </a:p>
        </p:txBody>
      </p:sp>
      <p:sp>
        <p:nvSpPr>
          <p:cNvPr id="3" name="文本框 2"/>
          <p:cNvSpPr txBox="1"/>
          <p:nvPr/>
        </p:nvSpPr>
        <p:spPr>
          <a:xfrm>
            <a:off x="629285" y="5171440"/>
            <a:ext cx="2438400" cy="829945"/>
          </a:xfrm>
          <a:prstGeom prst="rect">
            <a:avLst/>
          </a:prstGeom>
          <a:noFill/>
        </p:spPr>
        <p:txBody>
          <a:bodyPr wrap="none" rtlCol="0" anchor="t">
            <a:spAutoFit/>
          </a:bodyPr>
          <a:p>
            <a:pPr algn="l"/>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图书馆 参考咨询部</a:t>
            </a:r>
            <a:endPar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Tel:  0719-8886059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770255" y="1021080"/>
            <a:ext cx="2020570" cy="398780"/>
          </a:xfrm>
          <a:prstGeom prst="rect">
            <a:avLst/>
          </a:prstGeom>
          <a:noFill/>
        </p:spPr>
        <p:txBody>
          <a:bodyPr wrap="non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1.2.1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快速检索</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内容占位符 2"/>
          <p:cNvSpPr>
            <a:spLocks noGrp="1"/>
          </p:cNvSpPr>
          <p:nvPr>
            <p:ph idx="1"/>
          </p:nvPr>
        </p:nvSpPr>
        <p:spPr>
          <a:xfrm>
            <a:off x="529590" y="1419860"/>
            <a:ext cx="8113395" cy="3021965"/>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快速检索也称自由词检索或关键词检索，输入任意词，检索即可。</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CBM默认快速检索状态。</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关键词</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来自文献的篇名、文摘或正文中的文本词，指能代表文献主题内容实质的、未经或略经规范化处理的自然语言。可以是单个的字字（手、胃）、医学词汇简称（乙肝、心衰），也可以是习惯用语（微量元素、爱滋病）、生活常用语（拉肚子）等。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 name="图片 6"/>
          <p:cNvPicPr>
            <a:picLocks noChangeAspect="1"/>
          </p:cNvPicPr>
          <p:nvPr/>
        </p:nvPicPr>
        <p:blipFill>
          <a:blip r:embed="rId2"/>
          <a:stretch>
            <a:fillRect/>
          </a:stretch>
        </p:blipFill>
        <p:spPr>
          <a:xfrm>
            <a:off x="1250950" y="4287520"/>
            <a:ext cx="6660515" cy="2552065"/>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767715" y="1123950"/>
            <a:ext cx="7259320" cy="3357880"/>
          </a:xfrm>
          <a:noFill/>
          <a:ln>
            <a:noFill/>
          </a:ln>
        </p:spPr>
        <p:txBody>
          <a:bodyPr anchor="t"/>
          <a:p>
            <a:pPr marL="0" indent="0" latinLnBrk="0">
              <a:lnSpc>
                <a:spcPct val="20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2.2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泉方本地PubMed</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功能与使用</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2.2.1 </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全文获取</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全文获取的方式有两种：</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一是</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提供图书馆已订购的全文链接。</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一是</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通过济南泉方本地PubMed文献服务系统进行馆际互借。</a:t>
            </a:r>
            <a:endParaRPr lang="en-US" altLang="zh-CN" sz="2000" dirty="0">
              <a:solidFill>
                <a:srgbClr val="00CC66"/>
              </a:solidFill>
              <a:latin typeface="Calibri" panose="020F0502020204030204" pitchFamily="34" charset="0"/>
              <a:ea typeface="黑体" panose="02010609060101010101" pitchFamily="49" charset="-122"/>
              <a:sym typeface="+mn-ea"/>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4" name=" 2"/>
          <p:cNvSpPr/>
          <p:nvPr/>
        </p:nvSpPr>
        <p:spPr>
          <a:xfrm rot="10800000" flipV="1">
            <a:off x="1136650" y="2195195"/>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6" name="文本框 5"/>
          <p:cNvSpPr txBox="1"/>
          <p:nvPr/>
        </p:nvSpPr>
        <p:spPr>
          <a:xfrm>
            <a:off x="1334770" y="1936750"/>
            <a:ext cx="6900545" cy="2953385"/>
          </a:xfrm>
          <a:prstGeom prst="rect">
            <a:avLst/>
          </a:prstGeom>
          <a:noFill/>
        </p:spPr>
        <p:txBody>
          <a:bodyPr wrap="square" rtlCol="0" anchor="t">
            <a:spAutoFit/>
          </a:bodyPr>
          <a:p>
            <a:pPr algn="l" eaLnBrk="0" hangingPunct="0">
              <a:lnSpc>
                <a:spcPct val="150000"/>
              </a:lnSpc>
              <a:spcBef>
                <a:spcPct val="20000"/>
              </a:spcBef>
              <a:buClrTx/>
              <a:buSzTx/>
              <a:defRPr/>
            </a:pPr>
            <a:r>
              <a:rPr lang="zh-CN" sz="2000">
                <a:latin typeface="微软雅黑" panose="020B0503020204020204" pitchFamily="34" charset="-122"/>
                <a:ea typeface="微软雅黑" panose="020B0503020204020204" pitchFamily="34" charset="-122"/>
                <a:cs typeface="微软雅黑" panose="020B0503020204020204" pitchFamily="34" charset="-122"/>
              </a:rPr>
              <a:t>举例：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algn="l" eaLnBrk="0" hangingPunct="0">
              <a:lnSpc>
                <a:spcPct val="150000"/>
              </a:lnSpc>
              <a:spcBef>
                <a:spcPct val="20000"/>
              </a:spcBef>
              <a:buClrTx/>
              <a:buSzTx/>
              <a:defRPr/>
            </a:pPr>
            <a:r>
              <a:rPr lang="zh-CN" sz="2000">
                <a:latin typeface="微软雅黑" panose="020B0503020204020204" pitchFamily="34" charset="-122"/>
                <a:ea typeface="微软雅黑" panose="020B0503020204020204" pitchFamily="34" charset="-122"/>
                <a:cs typeface="微软雅黑" panose="020B0503020204020204" pitchFamily="34" charset="-122"/>
              </a:rPr>
              <a:t>   </a:t>
            </a:r>
            <a:r>
              <a:rPr sz="2000">
                <a:latin typeface="微软雅黑" panose="020B0503020204020204" pitchFamily="34" charset="-122"/>
                <a:ea typeface="微软雅黑" panose="020B0503020204020204" pitchFamily="34" charset="-122"/>
                <a:cs typeface="微软雅黑" panose="020B0503020204020204" pitchFamily="34" charset="-122"/>
              </a:rPr>
              <a:t>查找与高胆固醇血症的饮食疗法相关的综述性英文文献。</a:t>
            </a:r>
            <a:endParaRPr sz="2000">
              <a:latin typeface="微软雅黑" panose="020B0503020204020204" pitchFamily="34" charset="-122"/>
              <a:ea typeface="微软雅黑" panose="020B0503020204020204" pitchFamily="34" charset="-122"/>
              <a:cs typeface="微软雅黑" panose="020B0503020204020204" pitchFamily="34" charset="-122"/>
            </a:endParaRPr>
          </a:p>
          <a:p>
            <a:pPr algn="l" eaLnBrk="0" hangingPunct="0">
              <a:lnSpc>
                <a:spcPct val="150000"/>
              </a:lnSpc>
              <a:spcBef>
                <a:spcPct val="20000"/>
              </a:spcBef>
              <a:buClrTx/>
              <a:buSzTx/>
              <a:defRPr/>
            </a:pPr>
            <a:r>
              <a:rPr lang="zh-CN" altLang="en-US"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步骤：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   High cholesterol AND Diet therapy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0" hangingPunct="0">
              <a:lnSpc>
                <a:spcPct val="150000"/>
              </a:lnSpc>
              <a:spcBef>
                <a:spcPct val="20000"/>
              </a:spcBef>
              <a:buClrTx/>
              <a:buSzTx/>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#2   Review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0" hangingPunct="0">
              <a:lnSpc>
                <a:spcPct val="150000"/>
              </a:lnSpc>
              <a:spcBef>
                <a:spcPct val="20000"/>
              </a:spcBef>
              <a:buClrTx/>
              <a:buSzTx/>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#3   English</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内容占位符 2"/>
          <p:cNvSpPr>
            <a:spLocks noGrp="1"/>
          </p:cNvSpPr>
          <p:nvPr/>
        </p:nvSpPr>
        <p:spPr>
          <a:xfrm>
            <a:off x="690880" y="1384300"/>
            <a:ext cx="7585710" cy="1908175"/>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黑体" panose="02010609060101010101" pitchFamily="49" charset="-122"/>
                <a:ea typeface="黑体" panose="02010609060101010101" pitchFamily="49" charset="-122"/>
                <a:cs typeface="黑体" panose="02010609060101010101" pitchFamily="49" charset="-122"/>
              </a:rPr>
              <a:t>（</a:t>
            </a:r>
            <a:r>
              <a:rPr lang="en-US" altLang="zh-CN" sz="2000" kern="1200">
                <a:latin typeface="黑体" panose="02010609060101010101" pitchFamily="49" charset="-122"/>
                <a:ea typeface="黑体" panose="02010609060101010101" pitchFamily="49" charset="-122"/>
                <a:cs typeface="黑体" panose="02010609060101010101" pitchFamily="49" charset="-122"/>
              </a:rPr>
              <a:t>1</a:t>
            </a:r>
            <a:r>
              <a:rPr lang="zh-CN" altLang="en-US" sz="2000" kern="1200">
                <a:latin typeface="黑体" panose="02010609060101010101" pitchFamily="49" charset="-122"/>
                <a:ea typeface="黑体" panose="02010609060101010101" pitchFamily="49" charset="-122"/>
                <a:cs typeface="黑体" panose="02010609060101010101" pitchFamily="49" charset="-122"/>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通过系统</a:t>
            </a:r>
            <a:r>
              <a:rPr sz="2000">
                <a:latin typeface="微软雅黑" panose="020B0503020204020204" pitchFamily="34" charset="-122"/>
                <a:ea typeface="微软雅黑" panose="020B0503020204020204" pitchFamily="34" charset="-122"/>
                <a:cs typeface="微软雅黑" panose="020B0503020204020204" pitchFamily="34" charset="-122"/>
              </a:rPr>
              <a:t>提供</a:t>
            </a:r>
            <a:r>
              <a:rPr lang="zh-CN" sz="2000">
                <a:latin typeface="微软雅黑" panose="020B0503020204020204" pitchFamily="34" charset="-122"/>
                <a:ea typeface="微软雅黑" panose="020B0503020204020204" pitchFamily="34" charset="-122"/>
                <a:cs typeface="微软雅黑" panose="020B0503020204020204" pitchFamily="34" charset="-122"/>
              </a:rPr>
              <a:t>的</a:t>
            </a:r>
            <a:r>
              <a:rPr sz="2000">
                <a:latin typeface="微软雅黑" panose="020B0503020204020204" pitchFamily="34" charset="-122"/>
                <a:ea typeface="微软雅黑" panose="020B0503020204020204" pitchFamily="34" charset="-122"/>
                <a:cs typeface="微软雅黑" panose="020B0503020204020204" pitchFamily="34" charset="-122"/>
              </a:rPr>
              <a:t>图书馆已订购的全文链接</a:t>
            </a:r>
            <a:r>
              <a:rPr lang="zh-CN" sz="2000">
                <a:latin typeface="微软雅黑" panose="020B0503020204020204" pitchFamily="34" charset="-122"/>
                <a:ea typeface="微软雅黑" panose="020B0503020204020204" pitchFamily="34" charset="-122"/>
                <a:cs typeface="微软雅黑" panose="020B0503020204020204" pitchFamily="34" charset="-122"/>
              </a:rPr>
              <a:t>直接</a:t>
            </a:r>
            <a:r>
              <a:rPr lang="zh-CN" sz="2000">
                <a:latin typeface="微软雅黑" panose="020B0503020204020204" pitchFamily="34" charset="-122"/>
                <a:ea typeface="微软雅黑" panose="020B0503020204020204" pitchFamily="34" charset="-122"/>
                <a:cs typeface="微软雅黑" panose="020B0503020204020204" pitchFamily="34" charset="-122"/>
              </a:rPr>
              <a:t>获取</a:t>
            </a:r>
            <a:endParaRPr sz="20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从PubMed中找到的文献线索，如果没有免费全文获取</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的</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渠道，PubMed提供了从</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本单位</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图书馆已订购的全文型数据库中获取全文的链接。</a:t>
            </a:r>
            <a:endParaRPr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255" y="1346200"/>
            <a:ext cx="9127490" cy="492188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9" name="AutoShape 1035"/>
          <p:cNvSpPr/>
          <p:nvPr/>
        </p:nvSpPr>
        <p:spPr>
          <a:xfrm>
            <a:off x="5567045" y="837565"/>
            <a:ext cx="1490345" cy="629920"/>
          </a:xfrm>
          <a:prstGeom prst="wedgeRoundRectCallout">
            <a:avLst>
              <a:gd name="adj1" fmla="val -41012"/>
              <a:gd name="adj2" fmla="val 9596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输入检索词，点击</a:t>
            </a:r>
            <a:r>
              <a:rPr lang="en-US" altLang="zh-CN" sz="1600" b="1" dirty="0">
                <a:solidFill>
                  <a:srgbClr val="C00000"/>
                </a:solidFill>
                <a:latin typeface="Times New Roman" panose="02020603050405020304" pitchFamily="2" charset="0"/>
                <a:ea typeface="宋体" panose="02010600030101010101" pitchFamily="2" charset="-122"/>
              </a:rPr>
              <a:t>S</a:t>
            </a:r>
            <a:r>
              <a:rPr lang="en-US" altLang="zh-CN" sz="1600" b="1" dirty="0">
                <a:solidFill>
                  <a:srgbClr val="C00000"/>
                </a:solidFill>
                <a:latin typeface="Times New Roman" panose="02020603050405020304" pitchFamily="2" charset="0"/>
                <a:ea typeface="宋体" panose="02010600030101010101" pitchFamily="2" charset="-122"/>
              </a:rPr>
              <a:t>earch</a:t>
            </a:r>
            <a:endParaRPr lang="en-US" altLang="zh-CN"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7723505" y="1852930"/>
            <a:ext cx="630555" cy="34798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255" y="1346200"/>
            <a:ext cx="9127490" cy="492188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9" name="AutoShape 1035"/>
          <p:cNvSpPr/>
          <p:nvPr/>
        </p:nvSpPr>
        <p:spPr>
          <a:xfrm>
            <a:off x="5567045" y="837565"/>
            <a:ext cx="1490345" cy="629920"/>
          </a:xfrm>
          <a:prstGeom prst="wedgeRoundRectCallout">
            <a:avLst>
              <a:gd name="adj1" fmla="val -41012"/>
              <a:gd name="adj2" fmla="val 9596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输入检索词，点击</a:t>
            </a:r>
            <a:r>
              <a:rPr lang="en-US" altLang="zh-CN" sz="1600" b="1" dirty="0">
                <a:solidFill>
                  <a:srgbClr val="C00000"/>
                </a:solidFill>
                <a:latin typeface="Times New Roman" panose="02020603050405020304" pitchFamily="2" charset="0"/>
                <a:ea typeface="宋体" panose="02010600030101010101" pitchFamily="2" charset="-122"/>
              </a:rPr>
              <a:t>S</a:t>
            </a:r>
            <a:r>
              <a:rPr lang="en-US" altLang="zh-CN" sz="1600" b="1" dirty="0">
                <a:solidFill>
                  <a:srgbClr val="C00000"/>
                </a:solidFill>
                <a:latin typeface="Times New Roman" panose="02020603050405020304" pitchFamily="2" charset="0"/>
                <a:ea typeface="宋体" panose="02010600030101010101" pitchFamily="2" charset="-122"/>
              </a:rPr>
              <a:t>earch</a:t>
            </a:r>
            <a:endParaRPr lang="en-US" altLang="zh-CN"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7723505" y="1852930"/>
            <a:ext cx="630555" cy="34798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2230" y="1152525"/>
            <a:ext cx="9019540" cy="549338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6" name="流程图: 可选过程 5"/>
          <p:cNvSpPr>
            <a:spLocks noChangeArrowheads="1"/>
          </p:cNvSpPr>
          <p:nvPr/>
        </p:nvSpPr>
        <p:spPr bwMode="auto">
          <a:xfrm>
            <a:off x="2873375" y="1786890"/>
            <a:ext cx="630555" cy="34798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AutoShape 1035"/>
          <p:cNvSpPr/>
          <p:nvPr/>
        </p:nvSpPr>
        <p:spPr>
          <a:xfrm>
            <a:off x="4568825" y="805180"/>
            <a:ext cx="1491615" cy="838835"/>
          </a:xfrm>
          <a:prstGeom prst="wedgeRoundRectCallout">
            <a:avLst>
              <a:gd name="adj1" fmla="val -55023"/>
              <a:gd name="adj2" fmla="val 7634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sz="1600" b="1" dirty="0">
                <a:solidFill>
                  <a:srgbClr val="C00000"/>
                </a:solidFill>
                <a:latin typeface="Times New Roman" panose="02020603050405020304" pitchFamily="2" charset="0"/>
                <a:ea typeface="宋体" panose="02010600030101010101" pitchFamily="2" charset="-122"/>
              </a:rPr>
              <a:t>结果与直接在PubMed中检索一致</a:t>
            </a:r>
            <a:endParaRPr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82550" y="1057910"/>
            <a:ext cx="9005570" cy="542036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3" name="AutoShape 1035"/>
          <p:cNvSpPr/>
          <p:nvPr/>
        </p:nvSpPr>
        <p:spPr>
          <a:xfrm>
            <a:off x="4555490" y="4227195"/>
            <a:ext cx="1986915" cy="836930"/>
          </a:xfrm>
          <a:prstGeom prst="wedgeRoundRectCallout">
            <a:avLst>
              <a:gd name="adj1" fmla="val -71732"/>
              <a:gd name="adj2" fmla="val -30955"/>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若本单位已购买此数据库，点击图标即可查看全文</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6" name="流程图: 可选过程 5"/>
          <p:cNvSpPr>
            <a:spLocks noChangeArrowheads="1"/>
          </p:cNvSpPr>
          <p:nvPr/>
        </p:nvSpPr>
        <p:spPr bwMode="auto">
          <a:xfrm>
            <a:off x="5824855" y="3739515"/>
            <a:ext cx="630555" cy="34798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流程图: 可选过程 6"/>
          <p:cNvSpPr>
            <a:spLocks noChangeArrowheads="1"/>
          </p:cNvSpPr>
          <p:nvPr/>
        </p:nvSpPr>
        <p:spPr bwMode="auto">
          <a:xfrm>
            <a:off x="1764665" y="4087495"/>
            <a:ext cx="2056130" cy="34798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内容占位符 2"/>
          <p:cNvSpPr>
            <a:spLocks noGrp="1"/>
          </p:cNvSpPr>
          <p:nvPr/>
        </p:nvSpPr>
        <p:spPr>
          <a:xfrm>
            <a:off x="790575" y="1439545"/>
            <a:ext cx="7562850" cy="2916555"/>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黑体" panose="02010609060101010101" pitchFamily="49" charset="-122"/>
                <a:ea typeface="黑体" panose="02010609060101010101" pitchFamily="49" charset="-122"/>
                <a:cs typeface="黑体" panose="02010609060101010101" pitchFamily="49" charset="-122"/>
              </a:rPr>
              <a:t>（</a:t>
            </a:r>
            <a:r>
              <a:rPr lang="en-US" altLang="zh-CN" sz="2000" kern="1200">
                <a:latin typeface="黑体" panose="02010609060101010101" pitchFamily="49" charset="-122"/>
                <a:ea typeface="黑体" panose="02010609060101010101" pitchFamily="49" charset="-122"/>
                <a:cs typeface="黑体" panose="02010609060101010101" pitchFamily="49" charset="-122"/>
              </a:rPr>
              <a:t>2</a:t>
            </a:r>
            <a:r>
              <a:rPr lang="zh-CN" altLang="en-US" sz="2000" kern="1200">
                <a:latin typeface="黑体" panose="02010609060101010101" pitchFamily="49" charset="-122"/>
                <a:ea typeface="黑体" panose="02010609060101010101" pitchFamily="49" charset="-122"/>
                <a:cs typeface="黑体" panose="02010609060101010101" pitchFamily="49" charset="-122"/>
              </a:rPr>
              <a:t>）</a:t>
            </a:r>
            <a:r>
              <a:rPr sz="2000">
                <a:latin typeface="微软雅黑" panose="020B0503020204020204" pitchFamily="34" charset="-122"/>
                <a:ea typeface="微软雅黑" panose="020B0503020204020204" pitchFamily="34" charset="-122"/>
                <a:cs typeface="微软雅黑" panose="020B0503020204020204" pitchFamily="34" charset="-122"/>
              </a:rPr>
              <a:t>通过济南泉方</a:t>
            </a:r>
            <a:r>
              <a:rPr lang="zh-CN" sz="2000">
                <a:latin typeface="微软雅黑" panose="020B0503020204020204" pitchFamily="34" charset="-122"/>
                <a:ea typeface="微软雅黑" panose="020B0503020204020204" pitchFamily="34" charset="-122"/>
                <a:cs typeface="微软雅黑" panose="020B0503020204020204" pitchFamily="34" charset="-122"/>
              </a:rPr>
              <a:t>本地</a:t>
            </a:r>
            <a:r>
              <a:rPr sz="2000">
                <a:latin typeface="微软雅黑" panose="020B0503020204020204" pitchFamily="34" charset="-122"/>
                <a:ea typeface="微软雅黑" panose="020B0503020204020204" pitchFamily="34" charset="-122"/>
                <a:cs typeface="微软雅黑" panose="020B0503020204020204" pitchFamily="34" charset="-122"/>
              </a:rPr>
              <a:t>PubMed文献服务系统进行馆际互借</a:t>
            </a:r>
            <a:endParaRPr sz="20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若图书馆没有订购</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相关</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全文库，通过济南泉方</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本地</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PubMed文献服务系统可以获得约90%的文献全文。</a:t>
            </a:r>
            <a:endParaRPr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大部分文献（60-70%）可以在两个小时之内回复给</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用户</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，有约30%的文献需要12个小时甚至更长的时间</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9525" y="1075690"/>
            <a:ext cx="9112885" cy="541845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3" name="AutoShape 1035"/>
          <p:cNvSpPr/>
          <p:nvPr/>
        </p:nvSpPr>
        <p:spPr>
          <a:xfrm>
            <a:off x="2557780" y="5365750"/>
            <a:ext cx="1604645" cy="397510"/>
          </a:xfrm>
          <a:prstGeom prst="wedgeRoundRectCallout">
            <a:avLst>
              <a:gd name="adj1" fmla="val -60605"/>
              <a:gd name="adj2" fmla="val -50159"/>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点击</a:t>
            </a:r>
            <a:r>
              <a:rPr lang="en-US" altLang="zh-CN"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申请全文</a:t>
            </a:r>
            <a:r>
              <a:rPr lang="en-US" altLang="zh-CN" sz="1600" b="1" dirty="0">
                <a:solidFill>
                  <a:srgbClr val="C00000"/>
                </a:solidFill>
                <a:latin typeface="Times New Roman" panose="02020603050405020304" pitchFamily="2" charset="0"/>
                <a:ea typeface="宋体" panose="02010600030101010101" pitchFamily="2" charset="-122"/>
              </a:rPr>
              <a:t>”</a:t>
            </a:r>
            <a:endParaRPr lang="en-US" altLang="zh-CN" sz="1600" b="1" dirty="0">
              <a:solidFill>
                <a:srgbClr val="C00000"/>
              </a:solidFill>
              <a:latin typeface="Times New Roman" panose="02020603050405020304" pitchFamily="2" charset="0"/>
              <a:ea typeface="宋体" panose="02010600030101010101" pitchFamily="2" charset="-122"/>
            </a:endParaRPr>
          </a:p>
        </p:txBody>
      </p:sp>
      <p:sp>
        <p:nvSpPr>
          <p:cNvPr id="6" name="流程图: 可选过程 5"/>
          <p:cNvSpPr>
            <a:spLocks noChangeArrowheads="1"/>
          </p:cNvSpPr>
          <p:nvPr/>
        </p:nvSpPr>
        <p:spPr bwMode="auto">
          <a:xfrm>
            <a:off x="4068445" y="1000760"/>
            <a:ext cx="598805" cy="27178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4" name="图片 3"/>
          <p:cNvPicPr>
            <a:picLocks noChangeAspect="1"/>
          </p:cNvPicPr>
          <p:nvPr/>
        </p:nvPicPr>
        <p:blipFill>
          <a:blip r:embed="rId3"/>
          <a:stretch>
            <a:fillRect/>
          </a:stretch>
        </p:blipFill>
        <p:spPr>
          <a:xfrm>
            <a:off x="2362835" y="3099435"/>
            <a:ext cx="5638800" cy="1371600"/>
          </a:xfrm>
          <a:prstGeom prst="rect">
            <a:avLst/>
          </a:prstGeom>
        </p:spPr>
      </p:pic>
      <p:sp>
        <p:nvSpPr>
          <p:cNvPr id="9" name="流程图: 可选过程 8"/>
          <p:cNvSpPr>
            <a:spLocks noChangeArrowheads="1"/>
          </p:cNvSpPr>
          <p:nvPr/>
        </p:nvSpPr>
        <p:spPr bwMode="auto">
          <a:xfrm>
            <a:off x="1891030" y="4979670"/>
            <a:ext cx="543560" cy="27178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5715" y="1152525"/>
            <a:ext cx="9131935" cy="562737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3" name="AutoShape 1035"/>
          <p:cNvSpPr/>
          <p:nvPr/>
        </p:nvSpPr>
        <p:spPr>
          <a:xfrm>
            <a:off x="7147560" y="3153410"/>
            <a:ext cx="1604645" cy="1165225"/>
          </a:xfrm>
          <a:prstGeom prst="wedgeRoundRectCallout">
            <a:avLst>
              <a:gd name="adj1" fmla="val -36664"/>
              <a:gd name="adj2" fmla="val -76539"/>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sz="1600" b="1" dirty="0">
                <a:solidFill>
                  <a:srgbClr val="C00000"/>
                </a:solidFill>
                <a:latin typeface="Times New Roman" panose="02020603050405020304" pitchFamily="2" charset="0"/>
                <a:ea typeface="宋体" panose="02010600030101010101" pitchFamily="2" charset="-122"/>
              </a:rPr>
              <a:t>已提交</a:t>
            </a:r>
            <a:r>
              <a:rPr sz="1600" b="1" dirty="0">
                <a:solidFill>
                  <a:srgbClr val="C00000"/>
                </a:solidFill>
                <a:latin typeface="Times New Roman" panose="02020603050405020304" pitchFamily="2" charset="0"/>
                <a:ea typeface="宋体" panose="02010600030101010101" pitchFamily="2" charset="-122"/>
              </a:rPr>
              <a:t>申请，等待系统处理完成后即可查看和下载全文</a:t>
            </a:r>
            <a:endParaRPr sz="1600" b="1" dirty="0">
              <a:solidFill>
                <a:srgbClr val="C00000"/>
              </a:solidFill>
              <a:latin typeface="Times New Roman" panose="02020603050405020304" pitchFamily="2" charset="0"/>
              <a:ea typeface="宋体" panose="02010600030101010101" pitchFamily="2" charset="-122"/>
            </a:endParaRPr>
          </a:p>
        </p:txBody>
      </p:sp>
      <p:sp>
        <p:nvSpPr>
          <p:cNvPr id="6" name="流程图: 可选过程 5"/>
          <p:cNvSpPr>
            <a:spLocks noChangeArrowheads="1"/>
          </p:cNvSpPr>
          <p:nvPr/>
        </p:nvSpPr>
        <p:spPr bwMode="auto">
          <a:xfrm>
            <a:off x="7031990" y="2153285"/>
            <a:ext cx="598805" cy="51244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文本框 6"/>
          <p:cNvSpPr txBox="1"/>
          <p:nvPr/>
        </p:nvSpPr>
        <p:spPr>
          <a:xfrm>
            <a:off x="6757670" y="377190"/>
            <a:ext cx="1606550" cy="398780"/>
          </a:xfrm>
          <a:prstGeom prst="rect">
            <a:avLst/>
          </a:prstGeom>
          <a:noFill/>
        </p:spPr>
        <p:txBody>
          <a:bodyPr wrap="square" rtlCol="0" anchor="t">
            <a:spAutoFit/>
          </a:bodyPr>
          <a:p>
            <a:r>
              <a:rPr lang="zh-CN" altLang="en-US" sz="2000" dirty="0">
                <a:solidFill>
                  <a:schemeClr val="accent2"/>
                </a:solidFill>
                <a:latin typeface="微软雅黑" panose="020B0503020204020204" pitchFamily="34" charset="-122"/>
                <a:ea typeface="微软雅黑" panose="020B0503020204020204" pitchFamily="34" charset="-122"/>
                <a:sym typeface="+mn-ea"/>
              </a:rPr>
              <a:t>我的文件夹</a:t>
            </a:r>
            <a:endParaRPr lang="zh-CN" altLang="en-US" sz="2000"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2" name="文本框 1"/>
          <p:cNvSpPr txBox="1"/>
          <p:nvPr/>
        </p:nvSpPr>
        <p:spPr>
          <a:xfrm>
            <a:off x="824230" y="1083310"/>
            <a:ext cx="2020570" cy="398780"/>
          </a:xfrm>
          <a:prstGeom prst="rect">
            <a:avLst/>
          </a:prstGeom>
          <a:noFill/>
        </p:spPr>
        <p:txBody>
          <a:bodyPr wrap="non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1.2.2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高级检索</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内容占位符 2"/>
          <p:cNvSpPr>
            <a:spLocks noGrp="1"/>
          </p:cNvSpPr>
          <p:nvPr/>
        </p:nvSpPr>
        <p:spPr>
          <a:xfrm>
            <a:off x="603250" y="1482090"/>
            <a:ext cx="8088630" cy="1068070"/>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高级检索可限定检索字段，</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默认常用字段，包括中文标题、摘要、关键词、主题词四个检索项。</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2"/>
          <a:stretch>
            <a:fillRect/>
          </a:stretch>
        </p:blipFill>
        <p:spPr>
          <a:xfrm>
            <a:off x="934085" y="2550160"/>
            <a:ext cx="7275830" cy="4227195"/>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754380" y="976630"/>
            <a:ext cx="7589520" cy="4947920"/>
          </a:xfrm>
          <a:noFill/>
          <a:ln>
            <a:noFill/>
          </a:ln>
        </p:spPr>
        <p:txBody>
          <a:bodyPr anchor="t"/>
          <a:p>
            <a:pPr marL="0" indent="0" latinLnBrk="0">
              <a:lnSpc>
                <a:spcPct val="20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2.2.2 </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期刊投稿指南</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依据统计学的原理，参考期刊CiteScore指数、中科院期刊分区，</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可查看具体期刊的详细信息、</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推荐度、国内作者发文情况、研究偏向等。</a:t>
            </a:r>
            <a:endPar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用户可根据拟投稿论文中的关键词</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，进行查找，</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选择适宜的投稿期刊</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，同时</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也可以检索文献</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推荐度指的是用户输入的拟投稿论文的关键词在该刊的出现次数，根据文献计量学的原理，出现的次数越多，说明该方面是该刊刊载的重点，比较适合作为拟投稿目标期刊。 </a:t>
            </a:r>
            <a:endParaRPr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sz="2000">
                <a:sym typeface="+mn-ea"/>
              </a:rPr>
              <a:t>       </a:t>
            </a:r>
            <a:endParaRPr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4" name=" 2"/>
          <p:cNvSpPr/>
          <p:nvPr/>
        </p:nvSpPr>
        <p:spPr>
          <a:xfrm rot="10800000" flipV="1">
            <a:off x="1301115" y="1675130"/>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6" name="文本框 5"/>
          <p:cNvSpPr txBox="1"/>
          <p:nvPr/>
        </p:nvSpPr>
        <p:spPr>
          <a:xfrm>
            <a:off x="1542415" y="1383030"/>
            <a:ext cx="6986270" cy="4092575"/>
          </a:xfrm>
          <a:prstGeom prst="rect">
            <a:avLst/>
          </a:prstGeom>
          <a:noFill/>
        </p:spPr>
        <p:txBody>
          <a:bodyPr wrap="square" rtlCol="0" anchor="t">
            <a:spAutoFit/>
          </a:bodyPr>
          <a:p>
            <a:pPr algn="l" eaLnBrk="0" hangingPunct="0">
              <a:lnSpc>
                <a:spcPct val="150000"/>
              </a:lnSpc>
              <a:spcBef>
                <a:spcPct val="20000"/>
              </a:spcBef>
              <a:buClrTx/>
              <a:buSzTx/>
              <a:defRPr/>
            </a:pPr>
            <a:r>
              <a:rPr lang="zh-CN" sz="2000">
                <a:latin typeface="微软雅黑" panose="020B0503020204020204" pitchFamily="34" charset="-122"/>
                <a:ea typeface="微软雅黑" panose="020B0503020204020204" pitchFamily="34" charset="-122"/>
                <a:cs typeface="微软雅黑" panose="020B0503020204020204" pitchFamily="34" charset="-122"/>
              </a:rPr>
              <a:t>举例：</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a:p>
            <a:pPr algn="l" eaLnBrk="0" hangingPunct="0">
              <a:lnSpc>
                <a:spcPct val="150000"/>
              </a:lnSpc>
              <a:spcBef>
                <a:spcPct val="20000"/>
              </a:spcBef>
              <a:buClrTx/>
              <a:buSzTx/>
              <a:defRPr/>
            </a:pPr>
            <a:r>
              <a:rPr lang="zh-CN" sz="2000">
                <a:latin typeface="微软雅黑" panose="020B0503020204020204" pitchFamily="34" charset="-122"/>
                <a:ea typeface="微软雅黑" panose="020B0503020204020204" pitchFamily="34" charset="-122"/>
                <a:cs typeface="微软雅黑" panose="020B0503020204020204" pitchFamily="34" charset="-122"/>
              </a:rPr>
              <a:t>    </a:t>
            </a:r>
            <a:r>
              <a:rPr sz="2000">
                <a:latin typeface="微软雅黑" panose="020B0503020204020204" pitchFamily="34" charset="-122"/>
                <a:ea typeface="微软雅黑" panose="020B0503020204020204" pitchFamily="34" charset="-122"/>
                <a:cs typeface="微软雅黑" panose="020B0503020204020204" pitchFamily="34" charset="-122"/>
              </a:rPr>
              <a:t>查询高胆固醇血症</a:t>
            </a:r>
            <a:r>
              <a:rPr 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High cholesterol）</a:t>
            </a:r>
            <a:r>
              <a:rPr sz="2000">
                <a:latin typeface="微软雅黑" panose="020B0503020204020204" pitchFamily="34" charset="-122"/>
                <a:ea typeface="微软雅黑" panose="020B0503020204020204" pitchFamily="34" charset="-122"/>
                <a:cs typeface="微软雅黑" panose="020B0503020204020204" pitchFamily="34" charset="-122"/>
              </a:rPr>
              <a:t>的饮食疗法</a:t>
            </a:r>
            <a:r>
              <a:rPr 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Diet therapy</a:t>
            </a:r>
            <a:r>
              <a:rPr lang="zh-CN" sz="2000">
                <a:latin typeface="微软雅黑" panose="020B0503020204020204" pitchFamily="34" charset="-122"/>
                <a:ea typeface="微软雅黑" panose="020B0503020204020204" pitchFamily="34" charset="-122"/>
                <a:cs typeface="微软雅黑" panose="020B0503020204020204" pitchFamily="34" charset="-122"/>
              </a:rPr>
              <a:t>）</a:t>
            </a:r>
            <a:r>
              <a:rPr sz="2000">
                <a:latin typeface="微软雅黑" panose="020B0503020204020204" pitchFamily="34" charset="-122"/>
                <a:ea typeface="微软雅黑" panose="020B0503020204020204" pitchFamily="34" charset="-122"/>
                <a:cs typeface="微软雅黑" panose="020B0503020204020204" pitchFamily="34" charset="-122"/>
              </a:rPr>
              <a:t>方面适宜投稿的期刊</a:t>
            </a:r>
            <a:r>
              <a:rPr sz="2000">
                <a:latin typeface="微软雅黑" panose="020B0503020204020204" pitchFamily="34" charset="-122"/>
                <a:ea typeface="微软雅黑" panose="020B0503020204020204" pitchFamily="34" charset="-122"/>
                <a:cs typeface="微软雅黑" panose="020B0503020204020204" pitchFamily="34" charset="-122"/>
              </a:rPr>
              <a:t>。</a:t>
            </a:r>
            <a:endParaRPr sz="2000">
              <a:latin typeface="微软雅黑" panose="020B0503020204020204" pitchFamily="34" charset="-122"/>
              <a:ea typeface="微软雅黑" panose="020B0503020204020204" pitchFamily="34" charset="-122"/>
              <a:cs typeface="微软雅黑" panose="020B0503020204020204" pitchFamily="34" charset="-122"/>
            </a:endParaRPr>
          </a:p>
          <a:p>
            <a:pPr algn="l" eaLnBrk="0" hangingPunct="0">
              <a:lnSpc>
                <a:spcPct val="150000"/>
              </a:lnSpc>
              <a:spcBef>
                <a:spcPct val="20000"/>
              </a:spcBef>
              <a:buClrTx/>
              <a:buSzTx/>
              <a:defRPr/>
            </a:pPr>
            <a:r>
              <a:rPr lang="zh-CN" altLang="en-US"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#1：点击主页右上方的PubMed投稿指南</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0" hangingPunct="0">
              <a:lnSpc>
                <a:spcPct val="150000"/>
              </a:lnSpc>
              <a:spcBef>
                <a:spcPct val="20000"/>
              </a:spcBef>
              <a:buClrTx/>
              <a:buSzTx/>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#2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：在投稿指南界面的检索框中输入关键词</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0" hangingPunct="0">
              <a:lnSpc>
                <a:spcPct val="150000"/>
              </a:lnSpc>
              <a:spcBef>
                <a:spcPct val="20000"/>
              </a:spcBef>
              <a:buClrTx/>
              <a:buSzTx/>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#3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：或者勾选页面下方出现的相应学科</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0" hangingPunct="0">
              <a:lnSpc>
                <a:spcPct val="150000"/>
              </a:lnSpc>
              <a:spcBef>
                <a:spcPct val="20000"/>
              </a:spcBef>
              <a:buClrTx/>
              <a:buSzTx/>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进入期刊按推荐度排序界面，可以了解具体期刊的详细信息                              </a:t>
            </a:r>
            <a:endParaRPr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9525" y="1273175"/>
            <a:ext cx="9148445" cy="468249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3" name="AutoShape 1035"/>
          <p:cNvSpPr/>
          <p:nvPr/>
        </p:nvSpPr>
        <p:spPr>
          <a:xfrm>
            <a:off x="6623050" y="1737995"/>
            <a:ext cx="1604645" cy="671195"/>
          </a:xfrm>
          <a:prstGeom prst="wedgeRoundRectCallout">
            <a:avLst>
              <a:gd name="adj1" fmla="val 39908"/>
              <a:gd name="adj2" fmla="val -8650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sz="1600" b="1" dirty="0">
                <a:solidFill>
                  <a:srgbClr val="C00000"/>
                </a:solidFill>
                <a:latin typeface="Times New Roman" panose="02020603050405020304" pitchFamily="2" charset="0"/>
                <a:ea typeface="宋体" panose="02010600030101010101" pitchFamily="2" charset="-122"/>
              </a:rPr>
              <a:t>点击</a:t>
            </a:r>
            <a:r>
              <a:rPr lang="en-US" altLang="zh-CN" sz="1600" b="1" dirty="0">
                <a:solidFill>
                  <a:srgbClr val="C00000"/>
                </a:solidFill>
                <a:latin typeface="Times New Roman" panose="02020603050405020304" pitchFamily="2" charset="0"/>
                <a:ea typeface="宋体" panose="02010600030101010101" pitchFamily="2" charset="-122"/>
              </a:rPr>
              <a:t>“PubMed</a:t>
            </a:r>
            <a:r>
              <a:rPr lang="zh-CN" altLang="en-US" sz="1600" b="1" dirty="0">
                <a:solidFill>
                  <a:srgbClr val="C00000"/>
                </a:solidFill>
                <a:latin typeface="Times New Roman" panose="02020603050405020304" pitchFamily="2" charset="0"/>
                <a:ea typeface="宋体" panose="02010600030101010101" pitchFamily="2" charset="-122"/>
              </a:rPr>
              <a:t>投稿指南</a:t>
            </a:r>
            <a:r>
              <a:rPr lang="en-US" altLang="zh-CN" sz="1600" b="1" dirty="0">
                <a:solidFill>
                  <a:srgbClr val="C00000"/>
                </a:solidFill>
                <a:latin typeface="Times New Roman" panose="02020603050405020304" pitchFamily="2" charset="0"/>
                <a:ea typeface="宋体" panose="02010600030101010101" pitchFamily="2" charset="-122"/>
              </a:rPr>
              <a:t>”</a:t>
            </a:r>
            <a:endParaRPr sz="1600" b="1" dirty="0">
              <a:solidFill>
                <a:srgbClr val="C00000"/>
              </a:solidFill>
              <a:latin typeface="Times New Roman" panose="02020603050405020304" pitchFamily="2" charset="0"/>
              <a:ea typeface="宋体" panose="02010600030101010101" pitchFamily="2" charset="-122"/>
            </a:endParaRPr>
          </a:p>
        </p:txBody>
      </p:sp>
      <p:sp>
        <p:nvSpPr>
          <p:cNvPr id="6" name="流程图: 可选过程 5"/>
          <p:cNvSpPr>
            <a:spLocks noChangeArrowheads="1"/>
          </p:cNvSpPr>
          <p:nvPr/>
        </p:nvSpPr>
        <p:spPr bwMode="auto">
          <a:xfrm>
            <a:off x="8300720" y="1152525"/>
            <a:ext cx="857250" cy="44704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05" y="949960"/>
            <a:ext cx="9139555" cy="584708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3" name="AutoShape 1035"/>
          <p:cNvSpPr/>
          <p:nvPr/>
        </p:nvSpPr>
        <p:spPr>
          <a:xfrm>
            <a:off x="6360160" y="1455420"/>
            <a:ext cx="1473835" cy="671195"/>
          </a:xfrm>
          <a:prstGeom prst="wedgeRoundRectCallout">
            <a:avLst>
              <a:gd name="adj1" fmla="val -67621"/>
              <a:gd name="adj2" fmla="val -14522"/>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输入关键词，点击</a:t>
            </a:r>
            <a:r>
              <a:rPr lang="en-US" altLang="zh-CN"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搜索</a:t>
            </a:r>
            <a:r>
              <a:rPr lang="en-US" altLang="zh-CN" sz="1600" b="1" dirty="0">
                <a:solidFill>
                  <a:srgbClr val="C00000"/>
                </a:solidFill>
                <a:latin typeface="Times New Roman" panose="02020603050405020304" pitchFamily="2" charset="0"/>
                <a:ea typeface="宋体" panose="02010600030101010101" pitchFamily="2" charset="-122"/>
              </a:rPr>
              <a:t>”</a:t>
            </a:r>
            <a:endParaRPr sz="1600" b="1" dirty="0">
              <a:solidFill>
                <a:srgbClr val="C00000"/>
              </a:solidFill>
              <a:latin typeface="Times New Roman" panose="02020603050405020304" pitchFamily="2" charset="0"/>
              <a:ea typeface="宋体" panose="02010600030101010101" pitchFamily="2" charset="-122"/>
            </a:endParaRPr>
          </a:p>
        </p:txBody>
      </p:sp>
      <p:sp>
        <p:nvSpPr>
          <p:cNvPr id="6" name="流程图: 可选过程 5"/>
          <p:cNvSpPr>
            <a:spLocks noChangeArrowheads="1"/>
          </p:cNvSpPr>
          <p:nvPr/>
        </p:nvSpPr>
        <p:spPr bwMode="auto">
          <a:xfrm>
            <a:off x="481965" y="1455420"/>
            <a:ext cx="1976755" cy="20574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7940" y="1035050"/>
            <a:ext cx="9088755" cy="537146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3" name="AutoShape 1035"/>
          <p:cNvSpPr/>
          <p:nvPr/>
        </p:nvSpPr>
        <p:spPr>
          <a:xfrm>
            <a:off x="3749675" y="2005965"/>
            <a:ext cx="1122680" cy="671195"/>
          </a:xfrm>
          <a:prstGeom prst="wedgeRoundRectCallout">
            <a:avLst>
              <a:gd name="adj1" fmla="val -65381"/>
              <a:gd name="adj2" fmla="val -4716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sz="1600" b="1" dirty="0">
                <a:solidFill>
                  <a:srgbClr val="C00000"/>
                </a:solidFill>
                <a:latin typeface="Times New Roman" panose="02020603050405020304" pitchFamily="2" charset="0"/>
                <a:ea typeface="宋体" panose="02010600030101010101" pitchFamily="2" charset="-122"/>
              </a:rPr>
              <a:t>按期刊推荐度排序</a:t>
            </a:r>
            <a:endParaRPr lang="zh-CN" sz="1600" b="1" dirty="0">
              <a:solidFill>
                <a:srgbClr val="C00000"/>
              </a:solidFill>
              <a:latin typeface="Times New Roman" panose="02020603050405020304" pitchFamily="2" charset="0"/>
              <a:ea typeface="宋体" panose="02010600030101010101" pitchFamily="2" charset="-122"/>
            </a:endParaRPr>
          </a:p>
        </p:txBody>
      </p:sp>
      <p:sp>
        <p:nvSpPr>
          <p:cNvPr id="6" name="流程图: 可选过程 5"/>
          <p:cNvSpPr>
            <a:spLocks noChangeArrowheads="1"/>
          </p:cNvSpPr>
          <p:nvPr/>
        </p:nvSpPr>
        <p:spPr bwMode="auto">
          <a:xfrm>
            <a:off x="2040890" y="1883410"/>
            <a:ext cx="747395" cy="24320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流程图: 可选过程 4"/>
          <p:cNvSpPr>
            <a:spLocks noChangeArrowheads="1"/>
          </p:cNvSpPr>
          <p:nvPr/>
        </p:nvSpPr>
        <p:spPr bwMode="auto">
          <a:xfrm>
            <a:off x="3002280" y="1669415"/>
            <a:ext cx="747395" cy="24320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AutoShape 1035"/>
          <p:cNvSpPr/>
          <p:nvPr/>
        </p:nvSpPr>
        <p:spPr>
          <a:xfrm>
            <a:off x="1263015" y="2523490"/>
            <a:ext cx="2063115" cy="955040"/>
          </a:xfrm>
          <a:prstGeom prst="wedgeRoundRectCallout">
            <a:avLst>
              <a:gd name="adj1" fmla="val 4539"/>
              <a:gd name="adj2" fmla="val -78058"/>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sz="1600" b="1" dirty="0">
                <a:solidFill>
                  <a:srgbClr val="C00000"/>
                </a:solidFill>
                <a:latin typeface="Times New Roman" panose="02020603050405020304" pitchFamily="2" charset="0"/>
                <a:ea typeface="宋体" panose="02010600030101010101" pitchFamily="2" charset="-122"/>
              </a:rPr>
              <a:t>点击查看，可链接到期刊主页、PubMed期刊数据库</a:t>
            </a:r>
            <a:endParaRPr lang="zh-CN"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7940" y="1035050"/>
            <a:ext cx="9088755" cy="537146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6" name="流程图: 可选过程 5"/>
          <p:cNvSpPr>
            <a:spLocks noChangeArrowheads="1"/>
          </p:cNvSpPr>
          <p:nvPr/>
        </p:nvSpPr>
        <p:spPr bwMode="auto">
          <a:xfrm>
            <a:off x="2040890" y="1883410"/>
            <a:ext cx="747395" cy="24320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3"/>
          <a:stretch>
            <a:fillRect/>
          </a:stretch>
        </p:blipFill>
        <p:spPr>
          <a:xfrm>
            <a:off x="1308100" y="2207895"/>
            <a:ext cx="6776085" cy="3517265"/>
          </a:xfrm>
          <a:prstGeom prst="rect">
            <a:avLst/>
          </a:prstGeom>
        </p:spPr>
      </p:pic>
      <p:sp>
        <p:nvSpPr>
          <p:cNvPr id="11" name="流程图: 可选过程 10"/>
          <p:cNvSpPr>
            <a:spLocks noChangeArrowheads="1"/>
          </p:cNvSpPr>
          <p:nvPr/>
        </p:nvSpPr>
        <p:spPr bwMode="auto">
          <a:xfrm>
            <a:off x="2171700" y="3530600"/>
            <a:ext cx="3854450"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AutoShape 1035"/>
          <p:cNvSpPr/>
          <p:nvPr/>
        </p:nvSpPr>
        <p:spPr>
          <a:xfrm>
            <a:off x="4064000" y="2207895"/>
            <a:ext cx="1670685" cy="962025"/>
          </a:xfrm>
          <a:prstGeom prst="wedgeRoundRectCallout">
            <a:avLst>
              <a:gd name="adj1" fmla="val -43044"/>
              <a:gd name="adj2" fmla="val 7099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PubMed期刊数据库链接、期刊主页链接</a:t>
            </a:r>
            <a:endParaRPr lang="zh-CN" altLang="en-US" sz="18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5" name="图片 4"/>
          <p:cNvPicPr>
            <a:picLocks noChangeAspect="1"/>
          </p:cNvPicPr>
          <p:nvPr/>
        </p:nvPicPr>
        <p:blipFill>
          <a:blip r:embed="rId2"/>
          <a:stretch>
            <a:fillRect/>
          </a:stretch>
        </p:blipFill>
        <p:spPr>
          <a:xfrm>
            <a:off x="9525" y="1029335"/>
            <a:ext cx="9140825" cy="5640070"/>
          </a:xfrm>
          <a:prstGeom prst="rect">
            <a:avLst/>
          </a:prstGeom>
        </p:spPr>
      </p:pic>
      <p:sp>
        <p:nvSpPr>
          <p:cNvPr id="7" name="文本框 6"/>
          <p:cNvSpPr txBox="1"/>
          <p:nvPr/>
        </p:nvSpPr>
        <p:spPr>
          <a:xfrm>
            <a:off x="5978525" y="376555"/>
            <a:ext cx="2615565" cy="398780"/>
          </a:xfrm>
          <a:prstGeom prst="rect">
            <a:avLst/>
          </a:prstGeom>
          <a:noFill/>
        </p:spPr>
        <p:txBody>
          <a:bodyPr wrap="square" rtlCol="0" anchor="t">
            <a:spAutoFit/>
          </a:bodyPr>
          <a:p>
            <a:r>
              <a:rPr lang="en-US" altLang="zh-CN" sz="2000" dirty="0">
                <a:solidFill>
                  <a:schemeClr val="accent2"/>
                </a:solidFill>
                <a:latin typeface="微软雅黑" panose="020B0503020204020204" pitchFamily="34" charset="-122"/>
                <a:ea typeface="微软雅黑" panose="020B0503020204020204" pitchFamily="34" charset="-122"/>
                <a:sym typeface="+mn-ea"/>
              </a:rPr>
              <a:t>PubMed期刊数据库</a:t>
            </a:r>
            <a:endParaRPr lang="en-US" altLang="zh-CN" sz="2000"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3" name="图片 2"/>
          <p:cNvPicPr>
            <a:picLocks noChangeAspect="1"/>
          </p:cNvPicPr>
          <p:nvPr/>
        </p:nvPicPr>
        <p:blipFill>
          <a:blip r:embed="rId2"/>
          <a:stretch>
            <a:fillRect/>
          </a:stretch>
        </p:blipFill>
        <p:spPr>
          <a:xfrm>
            <a:off x="9525" y="1152525"/>
            <a:ext cx="9128125" cy="5351780"/>
          </a:xfrm>
          <a:prstGeom prst="rect">
            <a:avLst/>
          </a:prstGeom>
        </p:spPr>
      </p:pic>
      <p:sp>
        <p:nvSpPr>
          <p:cNvPr id="7" name="文本框 6"/>
          <p:cNvSpPr txBox="1"/>
          <p:nvPr/>
        </p:nvSpPr>
        <p:spPr>
          <a:xfrm>
            <a:off x="6790690" y="464185"/>
            <a:ext cx="1694180" cy="398780"/>
          </a:xfrm>
          <a:prstGeom prst="rect">
            <a:avLst/>
          </a:prstGeom>
          <a:noFill/>
        </p:spPr>
        <p:txBody>
          <a:bodyPr wrap="square" rtlCol="0" anchor="t">
            <a:spAutoFit/>
          </a:bodyPr>
          <a:p>
            <a:r>
              <a:rPr lang="zh-CN" altLang="en-US" sz="2000" dirty="0">
                <a:solidFill>
                  <a:schemeClr val="accent2"/>
                </a:solidFill>
                <a:latin typeface="微软雅黑" panose="020B0503020204020204" pitchFamily="34" charset="-122"/>
                <a:ea typeface="微软雅黑" panose="020B0503020204020204" pitchFamily="34" charset="-122"/>
                <a:sym typeface="+mn-ea"/>
              </a:rPr>
              <a:t>期刊主页</a:t>
            </a:r>
            <a:endParaRPr lang="zh-CN" altLang="en-US" sz="2000"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5"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文本框 4"/>
          <p:cNvSpPr txBox="1"/>
          <p:nvPr/>
        </p:nvSpPr>
        <p:spPr>
          <a:xfrm>
            <a:off x="3024188" y="3013710"/>
            <a:ext cx="2224088" cy="830263"/>
          </a:xfrm>
          <a:prstGeom prst="rect">
            <a:avLst/>
          </a:prstGeom>
          <a:noFill/>
        </p:spPr>
        <p:txBody>
          <a:bodyPr wrap="none" rtlCol="0" anchor="t">
            <a:spAutoFit/>
          </a:bodyPr>
          <a:p>
            <a:pPr>
              <a:lnSpc>
                <a:spcPct val="150000"/>
              </a:lnSpc>
            </a:pPr>
            <a:r>
              <a:rPr lang="zh-CN" altLang="en-US" sz="3200" b="1" i="1" noProof="1" dirty="0" smtClean="0">
                <a:solidFill>
                  <a:schemeClr val="accent5">
                    <a:lumMod val="50000"/>
                  </a:schemeClr>
                </a:solidFill>
                <a:latin typeface="幼圆" panose="02010509060101010101" pitchFamily="49" charset="-122"/>
                <a:ea typeface="幼圆" panose="02010509060101010101" pitchFamily="49" charset="-122"/>
                <a:cs typeface="+mn-cs"/>
                <a:sym typeface="+mn-ea"/>
              </a:rPr>
              <a:t>谢谢聆听！</a:t>
            </a:r>
            <a:endParaRPr lang="zh-CN" altLang="en-US" sz="3200" b="1" i="1" noProof="1" dirty="0" smtClean="0">
              <a:solidFill>
                <a:schemeClr val="accent5">
                  <a:lumMod val="50000"/>
                </a:schemeClr>
              </a:solidFill>
              <a:latin typeface="幼圆" panose="02010509060101010101" pitchFamily="49" charset="-122"/>
              <a:ea typeface="幼圆" panose="02010509060101010101" pitchFamily="49"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909955" y="1083310"/>
            <a:ext cx="2020570" cy="398780"/>
          </a:xfrm>
          <a:prstGeom prst="rect">
            <a:avLst/>
          </a:prstGeom>
          <a:noFill/>
        </p:spPr>
        <p:txBody>
          <a:bodyPr wrap="non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1.2.3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主题检索</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2"/>
          <p:cNvSpPr>
            <a:spLocks noGrp="1"/>
          </p:cNvSpPr>
          <p:nvPr/>
        </p:nvSpPr>
        <p:spPr>
          <a:xfrm>
            <a:off x="395605" y="1482090"/>
            <a:ext cx="8352790" cy="4825365"/>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主题检索是基于文献内容的主题概念进行检索，突出特点是可进行规范化的主题词与副主题词的组配检索，检索效果相对较好。</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ar-AE" altLang="zh-CN" sz="2000" kern="1200" dirty="0">
                <a:solidFill>
                  <a:srgbClr val="00B0F0"/>
                </a:solidFill>
                <a:latin typeface="Arial" panose="020B0604020202020204" pitchFamily="34" charset="0"/>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主题词（subject headings）</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：指能代表文献主题内容实质的、经过严格规范化处理的专业名词术语，由权威机构将不同表达方法的同义词强制用一个词来表达。可采用顺置形式、倒置形式、顺置与倒置兼顾。</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20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如：艾滋病、AIDS、获得性免疫缺陷综合征→获得性免疫缺陷综合征</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20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副主题词(Subheadings)</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：又称限定词(Qualifiers)，与主题词进行组配，对某一主题词的概念进行限定或复分，使主题词具有更高的专指性。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如：诊断（Diagnosis，DI）、药物疗法（Drug Therapy，DT）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4" name="图片 3"/>
          <p:cNvPicPr>
            <a:picLocks noChangeAspect="1"/>
          </p:cNvPicPr>
          <p:nvPr/>
        </p:nvPicPr>
        <p:blipFill>
          <a:blip r:embed="rId2"/>
          <a:stretch>
            <a:fillRect/>
          </a:stretch>
        </p:blipFill>
        <p:spPr>
          <a:xfrm>
            <a:off x="109855" y="1084580"/>
            <a:ext cx="8923655" cy="557149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4" name="内容占位符 2"/>
          <p:cNvSpPr>
            <a:spLocks noGrp="1"/>
          </p:cNvSpPr>
          <p:nvPr>
            <p:ph idx="1"/>
          </p:nvPr>
        </p:nvSpPr>
        <p:spPr>
          <a:xfrm>
            <a:off x="1263015" y="1546860"/>
            <a:ext cx="6497955" cy="1649730"/>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举例：</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查找</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2010</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年以来，磁共振成像（</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MRI</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）技术运用于小儿结核性脑膜炎的诊断方面的文章题录。</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 2"/>
          <p:cNvSpPr/>
          <p:nvPr/>
        </p:nvSpPr>
        <p:spPr>
          <a:xfrm rot="10800000" flipV="1">
            <a:off x="1395730" y="1814830"/>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2" name="文本框 1"/>
          <p:cNvSpPr txBox="1"/>
          <p:nvPr/>
        </p:nvSpPr>
        <p:spPr>
          <a:xfrm>
            <a:off x="1727200" y="3378200"/>
            <a:ext cx="6033770" cy="2122805"/>
          </a:xfrm>
          <a:prstGeom prst="rect">
            <a:avLst/>
          </a:prstGeom>
          <a:noFill/>
        </p:spPr>
        <p:txBody>
          <a:bodyPr wrap="square" rtlCol="0" anchor="t">
            <a:spAutoFit/>
          </a:bodyPr>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lang="en-US" altLang="zh-CN"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步骤：</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 结核，脑膜 / 诊断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#2 磁共振成像</a:t>
            </a:r>
            <a:endParaRPr kumimoji="0" lang="zh-CN" altLang="en-US" sz="2000" b="0" i="0" u="none" strike="noStrike" kern="1200" cap="none" spc="0" normalizeH="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#3 小儿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2010-</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6" name="图片 5"/>
          <p:cNvPicPr>
            <a:picLocks noChangeAspect="1"/>
          </p:cNvPicPr>
          <p:nvPr/>
        </p:nvPicPr>
        <p:blipFill>
          <a:blip r:embed="rId2"/>
          <a:stretch>
            <a:fillRect/>
          </a:stretch>
        </p:blipFill>
        <p:spPr>
          <a:xfrm>
            <a:off x="6985" y="1350010"/>
            <a:ext cx="9036050" cy="4407535"/>
          </a:xfrm>
          <a:prstGeom prst="rect">
            <a:avLst/>
          </a:prstGeom>
        </p:spPr>
      </p:pic>
      <p:sp>
        <p:nvSpPr>
          <p:cNvPr id="7" name="流程图: 可选过程 6"/>
          <p:cNvSpPr>
            <a:spLocks noChangeArrowheads="1"/>
          </p:cNvSpPr>
          <p:nvPr/>
        </p:nvSpPr>
        <p:spPr bwMode="auto">
          <a:xfrm>
            <a:off x="1937385" y="3025775"/>
            <a:ext cx="3088640" cy="36068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AutoShape 1035"/>
          <p:cNvSpPr/>
          <p:nvPr/>
        </p:nvSpPr>
        <p:spPr>
          <a:xfrm>
            <a:off x="3673475" y="2022475"/>
            <a:ext cx="2211705" cy="680085"/>
          </a:xfrm>
          <a:prstGeom prst="wedgeRoundRectCallout">
            <a:avLst>
              <a:gd name="adj1" fmla="val -44315"/>
              <a:gd name="adj2" fmla="val 8772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输入第1个检索词“脑膜炎”，点击查找</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44500" y="1152525"/>
            <a:ext cx="8255000" cy="555307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2" name="流程图: 可选过程 1"/>
          <p:cNvSpPr>
            <a:spLocks noChangeArrowheads="1"/>
          </p:cNvSpPr>
          <p:nvPr/>
        </p:nvSpPr>
        <p:spPr bwMode="auto">
          <a:xfrm>
            <a:off x="654050" y="3924935"/>
            <a:ext cx="4899025" cy="28511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4" name="AutoShape 1035"/>
          <p:cNvSpPr/>
          <p:nvPr/>
        </p:nvSpPr>
        <p:spPr>
          <a:xfrm>
            <a:off x="5626735" y="2757170"/>
            <a:ext cx="1993265" cy="910590"/>
          </a:xfrm>
          <a:prstGeom prst="wedgeRoundRectCallout">
            <a:avLst>
              <a:gd name="adj1" fmla="val -48120"/>
              <a:gd name="adj2" fmla="val 8682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sym typeface="+mn-ea"/>
              </a:rPr>
              <a:t>在系统匹配的相关主题词中，点击</a:t>
            </a:r>
            <a:r>
              <a:rPr lang="zh-CN" altLang="en-US" sz="1600" b="1" dirty="0">
                <a:solidFill>
                  <a:srgbClr val="C00000"/>
                </a:solidFill>
                <a:latin typeface="Times New Roman" panose="02020603050405020304" pitchFamily="2" charset="0"/>
                <a:ea typeface="宋体" panose="02010600030101010101" pitchFamily="2" charset="-122"/>
              </a:rPr>
              <a:t>选择“结核，脑膜”</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7" name="图片 6"/>
          <p:cNvPicPr>
            <a:picLocks noChangeAspect="1"/>
          </p:cNvPicPr>
          <p:nvPr/>
        </p:nvPicPr>
        <p:blipFill>
          <a:blip r:embed="rId2"/>
          <a:stretch>
            <a:fillRect/>
          </a:stretch>
        </p:blipFill>
        <p:spPr>
          <a:xfrm>
            <a:off x="466090" y="976630"/>
            <a:ext cx="8074660" cy="5873115"/>
          </a:xfrm>
          <a:prstGeom prst="rect">
            <a:avLst/>
          </a:prstGeom>
        </p:spPr>
      </p:pic>
      <p:sp>
        <p:nvSpPr>
          <p:cNvPr id="5" name="AutoShape 1035"/>
          <p:cNvSpPr/>
          <p:nvPr/>
        </p:nvSpPr>
        <p:spPr>
          <a:xfrm>
            <a:off x="2707640" y="3448685"/>
            <a:ext cx="1532890" cy="415925"/>
          </a:xfrm>
          <a:prstGeom prst="wedgeRoundRectCallout">
            <a:avLst>
              <a:gd name="adj1" fmla="val -46520"/>
              <a:gd name="adj2" fmla="val 117786"/>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搭配副主题词</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3" name="图片 2"/>
          <p:cNvPicPr>
            <a:picLocks noChangeAspect="1"/>
          </p:cNvPicPr>
          <p:nvPr/>
        </p:nvPicPr>
        <p:blipFill>
          <a:blip r:embed="rId2"/>
          <a:stretch>
            <a:fillRect/>
          </a:stretch>
        </p:blipFill>
        <p:spPr>
          <a:xfrm>
            <a:off x="353695" y="1152525"/>
            <a:ext cx="8523605" cy="5673090"/>
          </a:xfrm>
          <a:prstGeom prst="rect">
            <a:avLst/>
          </a:prstGeom>
        </p:spPr>
      </p:pic>
      <p:sp>
        <p:nvSpPr>
          <p:cNvPr id="5" name="AutoShape 1035"/>
          <p:cNvSpPr/>
          <p:nvPr/>
        </p:nvSpPr>
        <p:spPr>
          <a:xfrm>
            <a:off x="3569335" y="1074420"/>
            <a:ext cx="1279525" cy="657860"/>
          </a:xfrm>
          <a:prstGeom prst="wedgeRoundRectCallout">
            <a:avLst>
              <a:gd name="adj1" fmla="val -58014"/>
              <a:gd name="adj2" fmla="val 9404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对主题词的详细解释</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6" name="AutoShape 1035"/>
          <p:cNvSpPr/>
          <p:nvPr/>
        </p:nvSpPr>
        <p:spPr>
          <a:xfrm>
            <a:off x="3442970" y="4491355"/>
            <a:ext cx="1296670" cy="415925"/>
          </a:xfrm>
          <a:prstGeom prst="wedgeRoundRectCallout">
            <a:avLst>
              <a:gd name="adj1" fmla="val -46520"/>
              <a:gd name="adj2" fmla="val 117786"/>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树状结构表</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8" name="图片 7"/>
          <p:cNvPicPr>
            <a:picLocks noChangeAspect="1"/>
          </p:cNvPicPr>
          <p:nvPr/>
        </p:nvPicPr>
        <p:blipFill>
          <a:blip r:embed="rId2"/>
          <a:stretch>
            <a:fillRect/>
          </a:stretch>
        </p:blipFill>
        <p:spPr>
          <a:xfrm>
            <a:off x="140970" y="999490"/>
            <a:ext cx="9011285" cy="5812155"/>
          </a:xfrm>
          <a:prstGeom prst="rect">
            <a:avLst/>
          </a:prstGeom>
        </p:spPr>
      </p:pic>
      <p:sp>
        <p:nvSpPr>
          <p:cNvPr id="13" name="流程图: 可选过程 12"/>
          <p:cNvSpPr>
            <a:spLocks noChangeArrowheads="1"/>
          </p:cNvSpPr>
          <p:nvPr/>
        </p:nvSpPr>
        <p:spPr bwMode="auto">
          <a:xfrm>
            <a:off x="448310" y="4008120"/>
            <a:ext cx="792163" cy="35560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AutoShape 1035"/>
          <p:cNvSpPr/>
          <p:nvPr/>
        </p:nvSpPr>
        <p:spPr>
          <a:xfrm>
            <a:off x="887095" y="2508250"/>
            <a:ext cx="2755900" cy="924560"/>
          </a:xfrm>
          <a:prstGeom prst="wedgeRoundRectCallout">
            <a:avLst>
              <a:gd name="adj1" fmla="val -41612"/>
              <a:gd name="adj2" fmla="val 106799"/>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检索重点论述的主题，提高文献相关度，剔除相关度不高的文章，提高查准率</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7" name="流程图: 可选过程 6"/>
          <p:cNvSpPr>
            <a:spLocks noChangeArrowheads="1"/>
          </p:cNvSpPr>
          <p:nvPr/>
        </p:nvSpPr>
        <p:spPr bwMode="auto">
          <a:xfrm>
            <a:off x="1271905" y="4008120"/>
            <a:ext cx="1233170" cy="35560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AutoShape 1035"/>
          <p:cNvSpPr/>
          <p:nvPr/>
        </p:nvSpPr>
        <p:spPr>
          <a:xfrm>
            <a:off x="2586990" y="3514725"/>
            <a:ext cx="1794510" cy="640080"/>
          </a:xfrm>
          <a:prstGeom prst="wedgeRoundRectCallout">
            <a:avLst>
              <a:gd name="adj1" fmla="val -54883"/>
              <a:gd name="adj2" fmla="val 6617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一并检索其下位词，提高查全率</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10" name="流程图: 可选过程 9"/>
          <p:cNvSpPr>
            <a:spLocks noChangeArrowheads="1"/>
          </p:cNvSpPr>
          <p:nvPr/>
        </p:nvSpPr>
        <p:spPr bwMode="auto">
          <a:xfrm>
            <a:off x="4272280" y="4688840"/>
            <a:ext cx="748030" cy="28765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AutoShape 1035"/>
          <p:cNvSpPr/>
          <p:nvPr/>
        </p:nvSpPr>
        <p:spPr>
          <a:xfrm>
            <a:off x="4812030" y="3227070"/>
            <a:ext cx="1896745" cy="1356995"/>
          </a:xfrm>
          <a:prstGeom prst="wedgeRoundRectCallout">
            <a:avLst>
              <a:gd name="adj1" fmla="val -78414"/>
              <a:gd name="adj2" fmla="val 55458"/>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根据题意，选择副主题词“诊断(+)”，点击</a:t>
            </a:r>
            <a:r>
              <a:rPr lang="en-US" altLang="zh-CN"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添加</a:t>
            </a:r>
            <a:r>
              <a:rPr lang="en-US" altLang="zh-CN"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，再点击</a:t>
            </a:r>
            <a:r>
              <a:rPr lang="en-US" altLang="zh-CN"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发送到检索框</a:t>
            </a:r>
            <a:r>
              <a:rPr lang="en-US" altLang="zh-CN" sz="1600" b="1" dirty="0">
                <a:solidFill>
                  <a:srgbClr val="C00000"/>
                </a:solidFill>
                <a:latin typeface="Times New Roman" panose="02020603050405020304" pitchFamily="2" charset="0"/>
                <a:ea typeface="宋体" panose="02010600030101010101" pitchFamily="2" charset="-122"/>
              </a:rPr>
              <a:t>”</a:t>
            </a:r>
            <a:endParaRPr lang="en-US" altLang="zh-CN" sz="1600" b="1" dirty="0">
              <a:solidFill>
                <a:srgbClr val="C00000"/>
              </a:solidFill>
              <a:latin typeface="Times New Roman" panose="02020603050405020304" pitchFamily="2" charset="0"/>
              <a:ea typeface="宋体" panose="02010600030101010101" pitchFamily="2" charset="-122"/>
            </a:endParaRPr>
          </a:p>
        </p:txBody>
      </p:sp>
      <p:sp>
        <p:nvSpPr>
          <p:cNvPr id="12" name="流程图: 可选过程 11"/>
          <p:cNvSpPr>
            <a:spLocks noChangeArrowheads="1"/>
          </p:cNvSpPr>
          <p:nvPr/>
        </p:nvSpPr>
        <p:spPr bwMode="auto">
          <a:xfrm>
            <a:off x="6933565" y="4008120"/>
            <a:ext cx="1097915" cy="35560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 grpId="0" bldLvl="0" animBg="1"/>
      <p:bldP spid="7" grpId="0" bldLvl="0" animBg="1"/>
      <p:bldP spid="9" grpId="0" bldLvl="0" animBg="1"/>
      <p:bldP spid="10" grpId="0" bldLvl="0" animBg="1"/>
      <p:bldP spid="11" grpId="0" bldLvl="0" animBg="1"/>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Box 12"/>
          <p:cNvSpPr txBox="1"/>
          <p:nvPr/>
        </p:nvSpPr>
        <p:spPr>
          <a:xfrm>
            <a:off x="6588125" y="2924175"/>
            <a:ext cx="549275" cy="2879725"/>
          </a:xfrm>
          <a:prstGeom prst="rect">
            <a:avLst/>
          </a:prstGeom>
          <a:noFill/>
          <a:ln w="9525">
            <a:noFill/>
          </a:ln>
        </p:spPr>
        <p:txBody>
          <a:bodyPr vert="eaVert" anchor="t">
            <a:spAutoFit/>
          </a:bodyPr>
          <a:p>
            <a:pPr>
              <a:spcBef>
                <a:spcPct val="50000"/>
              </a:spcBef>
            </a:pPr>
            <a:r>
              <a:rPr lang="en-US" altLang="zh-CN" sz="2400" dirty="0">
                <a:solidFill>
                  <a:schemeClr val="bg1"/>
                </a:solidFill>
                <a:latin typeface="宋体" panose="02010600030101010101" pitchFamily="2" charset="-122"/>
                <a:ea typeface="宋体" panose="02010600030101010101" pitchFamily="2" charset="-122"/>
              </a:rPr>
              <a:t>【</a:t>
            </a:r>
            <a:r>
              <a:rPr lang="zh-CN" altLang="en-US" sz="2400" dirty="0">
                <a:solidFill>
                  <a:schemeClr val="bg1"/>
                </a:solidFill>
                <a:latin typeface="宋体" panose="02010600030101010101" pitchFamily="2" charset="-122"/>
                <a:ea typeface="宋体" panose="02010600030101010101" pitchFamily="2" charset="-122"/>
              </a:rPr>
              <a:t>古希腊</a:t>
            </a:r>
            <a:r>
              <a:rPr lang="en-US" altLang="zh-CN" sz="2400" dirty="0">
                <a:solidFill>
                  <a:schemeClr val="bg1"/>
                </a:solidFill>
                <a:latin typeface="宋体" panose="02010600030101010101" pitchFamily="2" charset="-122"/>
                <a:ea typeface="宋体" panose="02010600030101010101" pitchFamily="2" charset="-122"/>
              </a:rPr>
              <a:t>】 </a:t>
            </a:r>
            <a:r>
              <a:rPr lang="zh-CN" altLang="en-US" sz="2400" dirty="0">
                <a:solidFill>
                  <a:schemeClr val="bg1"/>
                </a:solidFill>
                <a:latin typeface="宋体" panose="02010600030101010101" pitchFamily="2" charset="-122"/>
                <a:ea typeface="宋体" panose="02010600030101010101" pitchFamily="2" charset="-122"/>
              </a:rPr>
              <a:t>柏拉图</a:t>
            </a:r>
            <a:endParaRPr lang="zh-CN" altLang="en-US" sz="2400" dirty="0">
              <a:solidFill>
                <a:schemeClr val="bg1"/>
              </a:solidFill>
              <a:latin typeface="宋体" panose="02010600030101010101" pitchFamily="2" charset="-122"/>
              <a:ea typeface="宋体" panose="02010600030101010101" pitchFamily="2" charset="-122"/>
            </a:endParaRPr>
          </a:p>
        </p:txBody>
      </p:sp>
      <p:pic>
        <p:nvPicPr>
          <p:cNvPr id="15362"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16386" name="内容占位符 2"/>
          <p:cNvSpPr>
            <a:spLocks noGrp="1"/>
          </p:cNvSpPr>
          <p:nvPr>
            <p:ph idx="1"/>
          </p:nvPr>
        </p:nvSpPr>
        <p:spPr>
          <a:xfrm>
            <a:off x="807085" y="1264285"/>
            <a:ext cx="7419975" cy="4329430"/>
          </a:xfrm>
          <a:noFill/>
          <a:ln>
            <a:noFill/>
          </a:ln>
        </p:spPr>
        <p:txBody>
          <a:bodyPr anchor="t"/>
          <a:p>
            <a:pPr latinLnBrk="0">
              <a:lnSpc>
                <a:spcPct val="150000"/>
              </a:lnSpc>
              <a:spcBef>
                <a:spcPts val="0"/>
              </a:spcBef>
              <a:buFont typeface="Arial" panose="020B0604020202020204" pitchFamily="34" charset="0"/>
              <a:buNone/>
            </a:pPr>
            <a:r>
              <a:rPr lang="en-US" altLang="zh-CN" sz="2400" kern="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kern="1200" dirty="0">
                <a:latin typeface="微软雅黑" panose="020B0503020204020204" pitchFamily="34" charset="-122"/>
                <a:ea typeface="微软雅黑" panose="020B0503020204020204" pitchFamily="34" charset="-122"/>
                <a:cs typeface="微软雅黑" panose="020B0503020204020204" pitchFamily="34" charset="-122"/>
              </a:rPr>
              <a:t>很多医务工作者或医学研究者，宁可在每次查阅文献时都花上成倍的时间，却不会花几个小时去认真研究一下检索工具。</a:t>
            </a:r>
            <a:r>
              <a:rPr lang="zh-CN" altLang="en-US" sz="2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君欲善其事，必先利其器”，检索工具</a:t>
            </a:r>
            <a:r>
              <a:rPr lang="zh-CN" altLang="en-US" sz="2400" kern="1200" dirty="0">
                <a:latin typeface="微软雅黑" panose="020B0503020204020204" pitchFamily="34" charset="-122"/>
                <a:ea typeface="微软雅黑" panose="020B0503020204020204" pitchFamily="34" charset="-122"/>
                <a:cs typeface="微软雅黑" panose="020B0503020204020204" pitchFamily="34" charset="-122"/>
              </a:rPr>
              <a:t>就像功能强大的枪，我们不能仅仅满足于知道扣动扳机就可以发射子弹，更重要的是，要知道如何利用准星瞄准，如何把它的功能发挥到极致。</a:t>
            </a:r>
            <a:endParaRPr lang="zh-CN" altLang="en-US" sz="2400" kern="1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7" name="图片 6"/>
          <p:cNvPicPr>
            <a:picLocks noChangeAspect="1"/>
          </p:cNvPicPr>
          <p:nvPr/>
        </p:nvPicPr>
        <p:blipFill>
          <a:blip r:embed="rId2"/>
          <a:stretch>
            <a:fillRect/>
          </a:stretch>
        </p:blipFill>
        <p:spPr>
          <a:xfrm>
            <a:off x="231140" y="979805"/>
            <a:ext cx="8830945" cy="5828030"/>
          </a:xfrm>
          <a:prstGeom prst="rect">
            <a:avLst/>
          </a:prstGeom>
        </p:spPr>
      </p:pic>
      <p:sp>
        <p:nvSpPr>
          <p:cNvPr id="13" name="流程图: 可选过程 12"/>
          <p:cNvSpPr>
            <a:spLocks noChangeArrowheads="1"/>
          </p:cNvSpPr>
          <p:nvPr/>
        </p:nvSpPr>
        <p:spPr bwMode="auto">
          <a:xfrm>
            <a:off x="2123440" y="3012440"/>
            <a:ext cx="792163" cy="35560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流程图: 可选过程 1"/>
          <p:cNvSpPr>
            <a:spLocks noChangeArrowheads="1"/>
          </p:cNvSpPr>
          <p:nvPr/>
        </p:nvSpPr>
        <p:spPr bwMode="auto">
          <a:xfrm>
            <a:off x="4555490" y="3080385"/>
            <a:ext cx="657225" cy="28765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4" name="AutoShape 1035"/>
          <p:cNvSpPr/>
          <p:nvPr/>
        </p:nvSpPr>
        <p:spPr>
          <a:xfrm>
            <a:off x="3056255" y="3481070"/>
            <a:ext cx="1794510" cy="640080"/>
          </a:xfrm>
          <a:prstGeom prst="wedgeRoundRectCallout">
            <a:avLst>
              <a:gd name="adj1" fmla="val -49823"/>
              <a:gd name="adj2" fmla="val -6825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输入第二个检索词，点击</a:t>
            </a:r>
            <a:r>
              <a:rPr lang="en-US" altLang="zh-CN"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查找</a:t>
            </a:r>
            <a:r>
              <a:rPr lang="en-US" altLang="zh-CN" sz="1600" b="1" dirty="0">
                <a:solidFill>
                  <a:srgbClr val="C00000"/>
                </a:solidFill>
                <a:latin typeface="Times New Roman" panose="02020603050405020304" pitchFamily="2" charset="0"/>
                <a:ea typeface="宋体" panose="02010600030101010101" pitchFamily="2" charset="-122"/>
              </a:rPr>
              <a:t>”</a:t>
            </a:r>
            <a:endParaRPr lang="en-US" altLang="zh-CN"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 grpId="0" bldLvl="0" animBg="1"/>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3" name="图片 2"/>
          <p:cNvPicPr>
            <a:picLocks noChangeAspect="1"/>
          </p:cNvPicPr>
          <p:nvPr/>
        </p:nvPicPr>
        <p:blipFill>
          <a:blip r:embed="rId2"/>
          <a:stretch>
            <a:fillRect/>
          </a:stretch>
        </p:blipFill>
        <p:spPr>
          <a:xfrm>
            <a:off x="72390" y="1152525"/>
            <a:ext cx="8999855" cy="5428615"/>
          </a:xfrm>
          <a:prstGeom prst="rect">
            <a:avLst/>
          </a:prstGeom>
        </p:spPr>
      </p:pic>
      <p:sp>
        <p:nvSpPr>
          <p:cNvPr id="5" name="流程图: 可选过程 4"/>
          <p:cNvSpPr>
            <a:spLocks noChangeArrowheads="1"/>
          </p:cNvSpPr>
          <p:nvPr/>
        </p:nvSpPr>
        <p:spPr bwMode="auto">
          <a:xfrm>
            <a:off x="6876415" y="4121150"/>
            <a:ext cx="1052195" cy="35560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AutoShape 1035"/>
          <p:cNvSpPr/>
          <p:nvPr/>
        </p:nvSpPr>
        <p:spPr>
          <a:xfrm>
            <a:off x="3803015" y="3730625"/>
            <a:ext cx="2654300" cy="933450"/>
          </a:xfrm>
          <a:prstGeom prst="wedgeRoundRectCallout">
            <a:avLst>
              <a:gd name="adj1" fmla="val 62535"/>
              <a:gd name="adj2" fmla="val 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根据题意，此主题词不必搭配副主题词，选择逻辑关系，点击</a:t>
            </a:r>
            <a:r>
              <a:rPr lang="en-US" altLang="zh-CN"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发送到检索框</a:t>
            </a:r>
            <a:r>
              <a:rPr lang="en-US" altLang="zh-CN" sz="1600" b="1" dirty="0">
                <a:solidFill>
                  <a:srgbClr val="C00000"/>
                </a:solidFill>
                <a:latin typeface="Times New Roman" panose="02020603050405020304" pitchFamily="2" charset="0"/>
                <a:ea typeface="宋体" panose="02010600030101010101" pitchFamily="2" charset="-122"/>
              </a:rPr>
              <a:t>”</a:t>
            </a:r>
            <a:endParaRPr lang="en-US" altLang="zh-CN"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2" name="图片 1"/>
          <p:cNvPicPr>
            <a:picLocks noChangeAspect="1"/>
          </p:cNvPicPr>
          <p:nvPr/>
        </p:nvPicPr>
        <p:blipFill>
          <a:blip r:embed="rId2"/>
          <a:stretch>
            <a:fillRect/>
          </a:stretch>
        </p:blipFill>
        <p:spPr>
          <a:xfrm>
            <a:off x="9525" y="1057275"/>
            <a:ext cx="9133840" cy="5504180"/>
          </a:xfrm>
          <a:prstGeom prst="rect">
            <a:avLst/>
          </a:prstGeom>
        </p:spPr>
      </p:pic>
      <p:sp>
        <p:nvSpPr>
          <p:cNvPr id="13" name="流程图: 可选过程 12"/>
          <p:cNvSpPr>
            <a:spLocks noChangeArrowheads="1"/>
          </p:cNvSpPr>
          <p:nvPr/>
        </p:nvSpPr>
        <p:spPr bwMode="auto">
          <a:xfrm>
            <a:off x="6038850" y="2785745"/>
            <a:ext cx="859790" cy="35560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4" name="AutoShape 1035"/>
          <p:cNvSpPr/>
          <p:nvPr/>
        </p:nvSpPr>
        <p:spPr>
          <a:xfrm>
            <a:off x="7119620" y="2225675"/>
            <a:ext cx="1567180" cy="435610"/>
          </a:xfrm>
          <a:prstGeom prst="wedgeRoundRectCallout">
            <a:avLst>
              <a:gd name="adj1" fmla="val -52269"/>
              <a:gd name="adj2" fmla="val 80466"/>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点击</a:t>
            </a:r>
            <a:r>
              <a:rPr lang="en-US" altLang="zh-CN"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主题检索</a:t>
            </a:r>
            <a:r>
              <a:rPr lang="en-US" altLang="zh-CN" sz="1600" b="1" dirty="0">
                <a:solidFill>
                  <a:srgbClr val="C00000"/>
                </a:solidFill>
                <a:latin typeface="Times New Roman" panose="02020603050405020304" pitchFamily="2" charset="0"/>
                <a:ea typeface="宋体" panose="02010600030101010101" pitchFamily="2" charset="-122"/>
              </a:rPr>
              <a:t>”</a:t>
            </a:r>
            <a:endParaRPr lang="en-US" altLang="zh-CN"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3" name="图片 2"/>
          <p:cNvPicPr>
            <a:picLocks noChangeAspect="1"/>
          </p:cNvPicPr>
          <p:nvPr/>
        </p:nvPicPr>
        <p:blipFill>
          <a:blip r:embed="rId2"/>
          <a:stretch>
            <a:fillRect/>
          </a:stretch>
        </p:blipFill>
        <p:spPr>
          <a:xfrm>
            <a:off x="412115" y="934085"/>
            <a:ext cx="8319770" cy="5877560"/>
          </a:xfrm>
          <a:prstGeom prst="rect">
            <a:avLst/>
          </a:prstGeom>
        </p:spPr>
      </p:pic>
      <p:sp>
        <p:nvSpPr>
          <p:cNvPr id="5" name="AutoShape 1035"/>
          <p:cNvSpPr/>
          <p:nvPr/>
        </p:nvSpPr>
        <p:spPr>
          <a:xfrm>
            <a:off x="6933565" y="2258695"/>
            <a:ext cx="1116965" cy="435610"/>
          </a:xfrm>
          <a:prstGeom prst="wedgeRoundRectCallout">
            <a:avLst>
              <a:gd name="adj1" fmla="val -52269"/>
              <a:gd name="adj2" fmla="val 80466"/>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限定条件</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7" name="图片 6"/>
          <p:cNvPicPr>
            <a:picLocks noChangeAspect="1"/>
          </p:cNvPicPr>
          <p:nvPr/>
        </p:nvPicPr>
        <p:blipFill>
          <a:blip r:embed="rId2"/>
          <a:stretch>
            <a:fillRect/>
          </a:stretch>
        </p:blipFill>
        <p:spPr>
          <a:xfrm>
            <a:off x="302260" y="995045"/>
            <a:ext cx="8538845" cy="5821680"/>
          </a:xfrm>
          <a:prstGeom prst="rect">
            <a:avLst/>
          </a:prstGeom>
        </p:spPr>
      </p:pic>
      <p:sp>
        <p:nvSpPr>
          <p:cNvPr id="6" name="AutoShape 1035"/>
          <p:cNvSpPr/>
          <p:nvPr/>
        </p:nvSpPr>
        <p:spPr>
          <a:xfrm>
            <a:off x="5149215" y="2933065"/>
            <a:ext cx="1158875" cy="355600"/>
          </a:xfrm>
          <a:prstGeom prst="wedgeRoundRectCallout">
            <a:avLst>
              <a:gd name="adj1" fmla="val -36082"/>
              <a:gd name="adj2" fmla="val 77857"/>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检索结果</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4" name="流程图: 可选过程 3"/>
          <p:cNvSpPr>
            <a:spLocks noChangeArrowheads="1"/>
          </p:cNvSpPr>
          <p:nvPr/>
        </p:nvSpPr>
        <p:spPr bwMode="auto">
          <a:xfrm>
            <a:off x="3717925" y="4533265"/>
            <a:ext cx="310515" cy="28892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AutoShape 1035"/>
          <p:cNvSpPr/>
          <p:nvPr/>
        </p:nvSpPr>
        <p:spPr>
          <a:xfrm>
            <a:off x="3972560" y="4930775"/>
            <a:ext cx="1486535" cy="400685"/>
          </a:xfrm>
          <a:prstGeom prst="wedgeRoundRectCallout">
            <a:avLst>
              <a:gd name="adj1" fmla="val -38808"/>
              <a:gd name="adj2" fmla="val -93898"/>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全文获取链接</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8" name="流程图: 可选过程 7"/>
          <p:cNvSpPr>
            <a:spLocks noChangeArrowheads="1"/>
          </p:cNvSpPr>
          <p:nvPr/>
        </p:nvSpPr>
        <p:spPr bwMode="auto">
          <a:xfrm>
            <a:off x="181610" y="3448685"/>
            <a:ext cx="6536055" cy="336486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流程图: 可选过程 8"/>
          <p:cNvSpPr>
            <a:spLocks noChangeArrowheads="1"/>
          </p:cNvSpPr>
          <p:nvPr/>
        </p:nvSpPr>
        <p:spPr bwMode="auto">
          <a:xfrm>
            <a:off x="6826885" y="5187315"/>
            <a:ext cx="2014220" cy="131889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3" name="AutoShape 1035"/>
          <p:cNvSpPr/>
          <p:nvPr/>
        </p:nvSpPr>
        <p:spPr>
          <a:xfrm>
            <a:off x="7553325" y="4542790"/>
            <a:ext cx="1249045" cy="354965"/>
          </a:xfrm>
          <a:prstGeom prst="wedgeRoundRectCallout">
            <a:avLst>
              <a:gd name="adj1" fmla="val -41530"/>
              <a:gd name="adj2" fmla="val 10939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检索表达式</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bldLvl="0" animBg="1"/>
      <p:bldP spid="1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909955" y="1083310"/>
            <a:ext cx="2020570" cy="398780"/>
          </a:xfrm>
          <a:prstGeom prst="rect">
            <a:avLst/>
          </a:prstGeom>
          <a:noFill/>
        </p:spPr>
        <p:txBody>
          <a:bodyPr wrap="non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1.2.4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分类检索</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2"/>
          <p:cNvSpPr>
            <a:spLocks noGrp="1"/>
          </p:cNvSpPr>
          <p:nvPr>
            <p:ph idx="1"/>
          </p:nvPr>
        </p:nvSpPr>
        <p:spPr>
          <a:xfrm>
            <a:off x="750570" y="1482090"/>
            <a:ext cx="7631430" cy="2169795"/>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分类检索是指按学科或专业去收集文献，采取的是族性检索方式。对某一课题做比较全面的文献收集、积累或已知所需文献的学科分类体系，可从此途径进行查找。按照《中国图书馆分类法·医学专业分类表》的分类号和分类名进行检索。</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ar-AE" altLang="zh-CN" sz="2000" kern="1200" dirty="0">
                <a:solidFill>
                  <a:srgbClr val="00B0F0"/>
                </a:solidFill>
                <a:latin typeface="Arial" panose="020B0604020202020204" pitchFamily="34" charset="0"/>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909955" y="3497580"/>
            <a:ext cx="7472045" cy="328676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2" name="文本框 1"/>
          <p:cNvSpPr txBox="1"/>
          <p:nvPr/>
        </p:nvSpPr>
        <p:spPr>
          <a:xfrm>
            <a:off x="909955" y="1083310"/>
            <a:ext cx="2020570" cy="398780"/>
          </a:xfrm>
          <a:prstGeom prst="rect">
            <a:avLst/>
          </a:prstGeom>
          <a:noFill/>
        </p:spPr>
        <p:txBody>
          <a:bodyPr wrap="non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1.2.5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期刊检索</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内容占位符 2"/>
          <p:cNvSpPr>
            <a:spLocks noGrp="1"/>
          </p:cNvSpPr>
          <p:nvPr/>
        </p:nvSpPr>
        <p:spPr>
          <a:xfrm>
            <a:off x="750570" y="1482090"/>
            <a:ext cx="7631430" cy="1686560"/>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期刊检索</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是指对已收录到CBM检索系统中的期刊进行检索，可查看具体期刊的相关信息，也可通过关键词的检索，在期刊中查找某一方面的文献。</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ar-AE" altLang="zh-CN" sz="2000" kern="1200" dirty="0">
                <a:solidFill>
                  <a:srgbClr val="00B0F0"/>
                </a:solidFill>
                <a:latin typeface="Arial" panose="020B0604020202020204" pitchFamily="34" charset="0"/>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1143000" y="3168650"/>
            <a:ext cx="7459345" cy="366268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909955" y="1083310"/>
            <a:ext cx="2020570" cy="398780"/>
          </a:xfrm>
          <a:prstGeom prst="rect">
            <a:avLst/>
          </a:prstGeom>
          <a:noFill/>
        </p:spPr>
        <p:txBody>
          <a:bodyPr wrap="non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1.2.6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作者检索</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2"/>
          <p:cNvSpPr>
            <a:spLocks noGrp="1"/>
          </p:cNvSpPr>
          <p:nvPr>
            <p:ph idx="1"/>
          </p:nvPr>
        </p:nvSpPr>
        <p:spPr>
          <a:xfrm>
            <a:off x="756920" y="1546860"/>
            <a:ext cx="7710805" cy="1019175"/>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作者</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检索是对</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数据库中收录的某一作者发表的所有文献进行</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检索</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。若勾选第一作者选项，则检索结果均为第一作者的文献。</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ar-AE" altLang="zh-CN" sz="2000" kern="1200" dirty="0">
                <a:solidFill>
                  <a:srgbClr val="00B0F0"/>
                </a:solidFill>
                <a:latin typeface="Arial" panose="020B0604020202020204" pitchFamily="34" charset="0"/>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125095" y="2959735"/>
            <a:ext cx="8973820" cy="323977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6" name="文本框 5"/>
          <p:cNvSpPr txBox="1"/>
          <p:nvPr/>
        </p:nvSpPr>
        <p:spPr>
          <a:xfrm>
            <a:off x="966470" y="1050290"/>
            <a:ext cx="4098290" cy="398780"/>
          </a:xfrm>
          <a:prstGeom prst="rect">
            <a:avLst/>
          </a:prstGeom>
          <a:noFill/>
        </p:spPr>
        <p:txBody>
          <a:bodyPr wrap="square" rtlCol="0" anchor="t">
            <a:spAutoFit/>
          </a:bodyPr>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 CBM检索结果的显示与处理</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内容占位符 2"/>
          <p:cNvSpPr>
            <a:spLocks noGrp="1"/>
          </p:cNvSpPr>
          <p:nvPr>
            <p:ph idx="1"/>
          </p:nvPr>
        </p:nvSpPr>
        <p:spPr>
          <a:xfrm>
            <a:off x="966470" y="1449070"/>
            <a:ext cx="7266940" cy="5180330"/>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结果显示：格式有题录、文摘，默认“题录”，“文摘”更详细；可选择每页显示的条数与排序方式；结果按期刊类型进行划分，单列了核心期刊、中华医学会期刊与循证文献。</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结果输出：包括保存、打印、E</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mail、写作助手，其中</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写作助手</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需登录。</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结果聚类</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：按主题、学科、期刊、作者、时间、地区对结果进行聚类。</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检索表达式：可查看详细的检索表达式。</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最近检索：可查看最近的检索记录及结果。</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全文获取：CBM本不提供全文，与维普数据库合作，提供链接，点击标题后的      即可获取全文。</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3326765" y="6104255"/>
            <a:ext cx="431800" cy="40132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2" name="文本框 1"/>
          <p:cNvSpPr txBox="1"/>
          <p:nvPr/>
        </p:nvSpPr>
        <p:spPr>
          <a:xfrm>
            <a:off x="864235" y="1152525"/>
            <a:ext cx="3509645" cy="460375"/>
          </a:xfrm>
          <a:prstGeom prst="rect">
            <a:avLst/>
          </a:prstGeom>
          <a:noFill/>
        </p:spPr>
        <p:txBody>
          <a:bodyPr wrap="none" rtlCol="0" anchor="t">
            <a:spAutoFit/>
          </a:bodyPr>
          <a:p>
            <a:pPr algn="l"/>
            <a:r>
              <a:rPr lang="en-US" alt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2 </a:t>
            </a:r>
            <a:r>
              <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万方数据知识服务平台</a:t>
            </a:r>
            <a:endPar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endParaRPr>
          </a:p>
        </p:txBody>
      </p:sp>
      <p:sp>
        <p:nvSpPr>
          <p:cNvPr id="5" name="内容占位符 2"/>
          <p:cNvSpPr>
            <a:spLocks noGrp="1"/>
          </p:cNvSpPr>
          <p:nvPr>
            <p:ph idx="1"/>
          </p:nvPr>
        </p:nvSpPr>
        <p:spPr>
          <a:xfrm>
            <a:off x="864870" y="1546860"/>
            <a:ext cx="7411720" cy="4871720"/>
          </a:xfrm>
          <a:noFill/>
          <a:ln>
            <a:noFill/>
          </a:ln>
        </p:spPr>
        <p:txBody>
          <a:bodyPr anchor="t"/>
          <a:p>
            <a:pPr marL="0" indent="0" latinLnBrk="0">
              <a:lnSpc>
                <a:spcPct val="20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万方数据知识服务平台简介</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资源：整合数亿条全球优质学术资源，集成期刊、学位、会议、科技报告、</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标准、</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专利、视频等十余种资源类型，覆盖各研究层次，感知用户学术背景，智慧你的搜索；致力于帮助用户精准发现、获取与沉淀学术精华；致力于打造知识服务的基石、建设良好的学术生态。</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万方数据知识服务平台有独家收录期刊226种，其中包括1998年之后的中华医学会系列期刊123种、中国医师协会期刊20种。</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我校目前购买了万方</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数据知识服务平台</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的期刊、学位全文。</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extBox 1"/>
          <p:cNvSpPr txBox="1"/>
          <p:nvPr/>
        </p:nvSpPr>
        <p:spPr>
          <a:xfrm>
            <a:off x="2140268" y="1267460"/>
            <a:ext cx="4297362" cy="828675"/>
          </a:xfrm>
          <a:prstGeom prst="rect">
            <a:avLst/>
          </a:prstGeom>
          <a:noFill/>
          <a:ln w="9525">
            <a:noFill/>
          </a:ln>
        </p:spPr>
        <p:txBody>
          <a:bodyPr wrap="square" anchor="t">
            <a:spAutoFit/>
          </a:bodyPr>
          <a:p>
            <a:pPr algn="ctr">
              <a:lnSpc>
                <a:spcPct val="150000"/>
              </a:lnSpc>
            </a:pPr>
            <a:r>
              <a:rPr lang="zh-CN" altLang="en-US" sz="3200" b="1" dirty="0">
                <a:latin typeface="微软雅黑" panose="020B0503020204020204" pitchFamily="34" charset="-122"/>
                <a:ea typeface="微软雅黑" panose="020B0503020204020204" pitchFamily="34" charset="-122"/>
              </a:rPr>
              <a:t>主要内容</a:t>
            </a:r>
            <a:endParaRPr lang="zh-CN" altLang="en-US" sz="3200" b="1" dirty="0">
              <a:latin typeface="微软雅黑" panose="020B0503020204020204" pitchFamily="34" charset="-122"/>
              <a:ea typeface="微软雅黑" panose="020B0503020204020204" pitchFamily="34" charset="-122"/>
            </a:endParaRPr>
          </a:p>
        </p:txBody>
      </p:sp>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grpSp>
        <p:nvGrpSpPr>
          <p:cNvPr id="6147" name="Group 38"/>
          <p:cNvGrpSpPr/>
          <p:nvPr/>
        </p:nvGrpSpPr>
        <p:grpSpPr>
          <a:xfrm>
            <a:off x="1948180" y="2665730"/>
            <a:ext cx="5506085" cy="684530"/>
            <a:chOff x="1248" y="1371"/>
            <a:chExt cx="3408" cy="419"/>
          </a:xfrm>
        </p:grpSpPr>
        <p:grpSp>
          <p:nvGrpSpPr>
            <p:cNvPr id="6148" name="Group 10"/>
            <p:cNvGrpSpPr/>
            <p:nvPr/>
          </p:nvGrpSpPr>
          <p:grpSpPr>
            <a:xfrm>
              <a:off x="1248" y="1371"/>
              <a:ext cx="480" cy="419"/>
              <a:chOff x="1110" y="2656"/>
              <a:chExt cx="1549" cy="1351"/>
            </a:xfrm>
          </p:grpSpPr>
          <p:sp>
            <p:nvSpPr>
              <p:cNvPr id="6149" name="AutoShape 11"/>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p>
                <a:pPr eaLnBrk="0" hangingPunct="0"/>
                <a:endParaRPr lang="zh-CN" altLang="en-US" b="1">
                  <a:solidFill>
                    <a:srgbClr val="293F77"/>
                  </a:solidFill>
                  <a:latin typeface="Times New Roman" panose="02020603050405020304" pitchFamily="2" charset="0"/>
                  <a:ea typeface="方正舒体" panose="02010601030101010101" pitchFamily="2" charset="-122"/>
                </a:endParaRPr>
              </a:p>
            </p:txBody>
          </p:sp>
          <p:sp>
            <p:nvSpPr>
              <p:cNvPr id="6150" name="AutoShape 12"/>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eaLnBrk="0" hangingPunct="0"/>
                <a:endParaRPr lang="zh-CN" altLang="en-US" b="1">
                  <a:solidFill>
                    <a:srgbClr val="293F77"/>
                  </a:solidFill>
                  <a:latin typeface="Times New Roman" panose="02020603050405020304" pitchFamily="2" charset="0"/>
                  <a:ea typeface="方正舒体" panose="02010601030101010101" pitchFamily="2" charset="-122"/>
                </a:endParaRPr>
              </a:p>
            </p:txBody>
          </p:sp>
          <p:sp>
            <p:nvSpPr>
              <p:cNvPr id="6151" name="AutoShape 13"/>
              <p:cNvSpPr/>
              <p:nvPr/>
            </p:nvSpPr>
            <p:spPr>
              <a:xfrm>
                <a:off x="1200" y="2737"/>
                <a:ext cx="1349" cy="1167"/>
              </a:xfrm>
              <a:prstGeom prst="hexagon">
                <a:avLst>
                  <a:gd name="adj" fmla="val 28893"/>
                  <a:gd name="vf" fmla="val 115470"/>
                </a:avLst>
              </a:prstGeom>
              <a:solidFill>
                <a:srgbClr val="9AC67C"/>
              </a:solidFill>
              <a:ln w="9525" cap="flat" cmpd="sng">
                <a:solidFill>
                  <a:srgbClr val="FFFFFF"/>
                </a:solidFill>
                <a:prstDash val="solid"/>
                <a:miter/>
                <a:headEnd type="none" w="med" len="med"/>
                <a:tailEnd type="none" w="med" len="med"/>
              </a:ln>
            </p:spPr>
            <p:txBody>
              <a:bodyPr wrap="none" anchor="ctr"/>
              <a:p>
                <a:pPr eaLnBrk="0" hangingPunct="0"/>
                <a:endParaRPr lang="zh-CN" altLang="en-US" b="1">
                  <a:solidFill>
                    <a:srgbClr val="293F77"/>
                  </a:solidFill>
                  <a:latin typeface="Times New Roman" panose="02020603050405020304" pitchFamily="2" charset="0"/>
                  <a:ea typeface="方正舒体" panose="02010601030101010101" pitchFamily="2" charset="-122"/>
                </a:endParaRPr>
              </a:p>
            </p:txBody>
          </p:sp>
        </p:grpSp>
        <p:sp>
          <p:nvSpPr>
            <p:cNvPr id="6152" name="Line 18"/>
            <p:cNvSpPr/>
            <p:nvPr/>
          </p:nvSpPr>
          <p:spPr>
            <a:xfrm>
              <a:off x="1632" y="1755"/>
              <a:ext cx="3024" cy="0"/>
            </a:xfrm>
            <a:prstGeom prst="line">
              <a:avLst/>
            </a:prstGeom>
            <a:ln w="25400" cap="flat" cmpd="sng">
              <a:solidFill>
                <a:srgbClr val="0099CC"/>
              </a:solidFill>
              <a:prstDash val="sysDot"/>
              <a:round/>
              <a:headEnd type="none" w="med" len="med"/>
              <a:tailEnd type="oval" w="med" len="med"/>
            </a:ln>
          </p:spPr>
          <p:txBody>
            <a:bodyPr wrap="none" anchor="ctr"/>
            <a:p>
              <a:pPr eaLnBrk="0" hangingPunct="0"/>
              <a:endParaRPr lang="zh-CN" altLang="en-US">
                <a:latin typeface="Calibri" panose="020F0502020204030204" pitchFamily="34" charset="0"/>
                <a:ea typeface="宋体" panose="02010600030101010101" pitchFamily="2" charset="-122"/>
              </a:endParaRPr>
            </a:p>
          </p:txBody>
        </p:sp>
        <p:sp>
          <p:nvSpPr>
            <p:cNvPr id="6153" name="Text Box 19"/>
            <p:cNvSpPr txBox="1"/>
            <p:nvPr/>
          </p:nvSpPr>
          <p:spPr>
            <a:xfrm>
              <a:off x="1653" y="1371"/>
              <a:ext cx="2291" cy="319"/>
            </a:xfrm>
            <a:prstGeom prst="rect">
              <a:avLst/>
            </a:prstGeom>
            <a:noFill/>
            <a:ln w="9525">
              <a:noFill/>
            </a:ln>
          </p:spPr>
          <p:txBody>
            <a:bodyPr wrap="square" anchor="t">
              <a:spAutoFit/>
            </a:bodyPr>
            <a:p>
              <a:pPr algn="ctr" eaLnBrk="0" hangingPunct="0"/>
              <a:r>
                <a:rPr lang="zh-CN" altLang="en-US" sz="2800" b="1" dirty="0">
                  <a:solidFill>
                    <a:srgbClr val="293F77"/>
                  </a:solidFill>
                  <a:latin typeface="微软雅黑" panose="020B0503020204020204" pitchFamily="34" charset="-122"/>
                  <a:ea typeface="微软雅黑" panose="020B0503020204020204" pitchFamily="34" charset="-122"/>
                </a:rPr>
                <a:t>中文数据库</a:t>
              </a:r>
              <a:endParaRPr lang="zh-CN" altLang="en-US" sz="2800" b="1" dirty="0">
                <a:solidFill>
                  <a:srgbClr val="293F77"/>
                </a:solidFill>
                <a:latin typeface="微软雅黑" panose="020B0503020204020204" pitchFamily="34" charset="-122"/>
                <a:ea typeface="微软雅黑" panose="020B0503020204020204" pitchFamily="34" charset="-122"/>
              </a:endParaRPr>
            </a:p>
          </p:txBody>
        </p:sp>
        <p:sp>
          <p:nvSpPr>
            <p:cNvPr id="6154" name="Text Box 20"/>
            <p:cNvSpPr txBox="1"/>
            <p:nvPr/>
          </p:nvSpPr>
          <p:spPr>
            <a:xfrm>
              <a:off x="1363" y="1409"/>
              <a:ext cx="243" cy="319"/>
            </a:xfrm>
            <a:prstGeom prst="rect">
              <a:avLst/>
            </a:prstGeom>
            <a:noFill/>
            <a:ln w="9525">
              <a:noFill/>
            </a:ln>
          </p:spPr>
          <p:txBody>
            <a:bodyPr wrap="square" anchor="t">
              <a:spAutoFit/>
            </a:bodyPr>
            <a:p>
              <a:pPr algn="ctr" eaLnBrk="0" hangingPunct="0"/>
              <a:r>
                <a:rPr lang="zh-CN" altLang="en-US" sz="2800" b="1">
                  <a:solidFill>
                    <a:srgbClr val="293F77"/>
                  </a:solidFill>
                  <a:latin typeface="Times New Roman" panose="02020603050405020304" pitchFamily="2" charset="0"/>
                  <a:ea typeface="方正舒体" panose="02010601030101010101" pitchFamily="2" charset="-122"/>
                </a:rPr>
                <a:t>一</a:t>
              </a:r>
              <a:endParaRPr lang="zh-CN" altLang="en-US" sz="2800" b="1">
                <a:solidFill>
                  <a:srgbClr val="293F77"/>
                </a:solidFill>
                <a:latin typeface="Times New Roman" panose="02020603050405020304" pitchFamily="2" charset="0"/>
                <a:ea typeface="方正舒体" panose="02010601030101010101" pitchFamily="2" charset="-122"/>
              </a:endParaRPr>
            </a:p>
          </p:txBody>
        </p:sp>
      </p:grpSp>
      <p:grpSp>
        <p:nvGrpSpPr>
          <p:cNvPr id="6171" name="Group 40"/>
          <p:cNvGrpSpPr/>
          <p:nvPr/>
        </p:nvGrpSpPr>
        <p:grpSpPr>
          <a:xfrm>
            <a:off x="1939925" y="4086860"/>
            <a:ext cx="5514340" cy="701040"/>
            <a:chOff x="1248" y="2509"/>
            <a:chExt cx="3408" cy="419"/>
          </a:xfrm>
        </p:grpSpPr>
        <p:grpSp>
          <p:nvGrpSpPr>
            <p:cNvPr id="6172" name="Group 24"/>
            <p:cNvGrpSpPr/>
            <p:nvPr/>
          </p:nvGrpSpPr>
          <p:grpSpPr>
            <a:xfrm>
              <a:off x="1248" y="2509"/>
              <a:ext cx="480" cy="419"/>
              <a:chOff x="1110" y="2656"/>
              <a:chExt cx="1549" cy="1351"/>
            </a:xfrm>
          </p:grpSpPr>
          <p:sp>
            <p:nvSpPr>
              <p:cNvPr id="6173" name="AutoShape 25"/>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p>
                <a:pPr algn="ctr" eaLnBrk="0" hangingPunct="0"/>
                <a:endParaRPr lang="zh-CN" altLang="en-US" b="1">
                  <a:solidFill>
                    <a:srgbClr val="293F77"/>
                  </a:solidFill>
                  <a:latin typeface="Times New Roman" panose="02020603050405020304" pitchFamily="2" charset="0"/>
                  <a:ea typeface="方正舒体" panose="02010601030101010101" pitchFamily="2" charset="-122"/>
                </a:endParaRPr>
              </a:p>
            </p:txBody>
          </p:sp>
          <p:sp>
            <p:nvSpPr>
              <p:cNvPr id="6174" name="AutoShape 26"/>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eaLnBrk="0" hangingPunct="0"/>
                <a:endParaRPr lang="zh-CN" altLang="en-US" b="1">
                  <a:solidFill>
                    <a:srgbClr val="293F77"/>
                  </a:solidFill>
                  <a:latin typeface="Times New Roman" panose="02020603050405020304" pitchFamily="2" charset="0"/>
                  <a:ea typeface="方正舒体" panose="02010601030101010101" pitchFamily="2" charset="-122"/>
                </a:endParaRPr>
              </a:p>
            </p:txBody>
          </p:sp>
          <p:sp>
            <p:nvSpPr>
              <p:cNvPr id="6175" name="AutoShape 27"/>
              <p:cNvSpPr/>
              <p:nvPr/>
            </p:nvSpPr>
            <p:spPr>
              <a:xfrm>
                <a:off x="1200" y="2737"/>
                <a:ext cx="1349" cy="1167"/>
              </a:xfrm>
              <a:prstGeom prst="hexagon">
                <a:avLst>
                  <a:gd name="adj" fmla="val 28893"/>
                  <a:gd name="vf" fmla="val 115470"/>
                </a:avLst>
              </a:prstGeom>
              <a:solidFill>
                <a:srgbClr val="FF9966"/>
              </a:solidFill>
              <a:ln w="9525" cap="flat" cmpd="sng">
                <a:solidFill>
                  <a:srgbClr val="FFFFFF"/>
                </a:solidFill>
                <a:prstDash val="solid"/>
                <a:miter/>
                <a:headEnd type="none" w="med" len="med"/>
                <a:tailEnd type="none" w="med" len="med"/>
              </a:ln>
            </p:spPr>
            <p:txBody>
              <a:bodyPr wrap="none" anchor="ctr"/>
              <a:p>
                <a:pPr algn="ctr" eaLnBrk="0" hangingPunct="0"/>
                <a:endParaRPr lang="zh-CN" altLang="en-US" b="1">
                  <a:solidFill>
                    <a:srgbClr val="293F77"/>
                  </a:solidFill>
                  <a:latin typeface="Times New Roman" panose="02020603050405020304" pitchFamily="2" charset="0"/>
                  <a:ea typeface="方正舒体" panose="02010601030101010101" pitchFamily="2" charset="-122"/>
                </a:endParaRPr>
              </a:p>
            </p:txBody>
          </p:sp>
        </p:grpSp>
        <p:sp>
          <p:nvSpPr>
            <p:cNvPr id="6176" name="Line 32"/>
            <p:cNvSpPr/>
            <p:nvPr/>
          </p:nvSpPr>
          <p:spPr>
            <a:xfrm>
              <a:off x="1632" y="2893"/>
              <a:ext cx="3024" cy="0"/>
            </a:xfrm>
            <a:prstGeom prst="line">
              <a:avLst/>
            </a:prstGeom>
            <a:ln w="25400" cap="flat" cmpd="sng">
              <a:solidFill>
                <a:srgbClr val="0099CC"/>
              </a:solidFill>
              <a:prstDash val="sysDot"/>
              <a:round/>
              <a:headEnd type="none" w="med" len="med"/>
              <a:tailEnd type="oval" w="med" len="med"/>
            </a:ln>
          </p:spPr>
          <p:txBody>
            <a:bodyPr wrap="none" anchor="ctr"/>
            <a:p>
              <a:pPr eaLnBrk="0" hangingPunct="0"/>
              <a:endParaRPr lang="zh-CN" altLang="en-US">
                <a:latin typeface="Calibri" panose="020F0502020204030204" pitchFamily="34" charset="0"/>
                <a:ea typeface="宋体" panose="02010600030101010101" pitchFamily="2" charset="-122"/>
              </a:endParaRPr>
            </a:p>
          </p:txBody>
        </p:sp>
        <p:sp>
          <p:nvSpPr>
            <p:cNvPr id="6177" name="Text Box 33"/>
            <p:cNvSpPr txBox="1"/>
            <p:nvPr/>
          </p:nvSpPr>
          <p:spPr>
            <a:xfrm>
              <a:off x="1637" y="2516"/>
              <a:ext cx="2329" cy="312"/>
            </a:xfrm>
            <a:prstGeom prst="rect">
              <a:avLst/>
            </a:prstGeom>
            <a:noFill/>
            <a:ln w="9525">
              <a:noFill/>
            </a:ln>
          </p:spPr>
          <p:txBody>
            <a:bodyPr wrap="square" anchor="t">
              <a:spAutoFit/>
            </a:bodyPr>
            <a:p>
              <a:pPr algn="ctr" eaLnBrk="0" hangingPunct="0"/>
              <a:r>
                <a:rPr lang="zh-CN" altLang="en-US" sz="2800" b="1" dirty="0">
                  <a:solidFill>
                    <a:srgbClr val="293F77"/>
                  </a:solidFill>
                  <a:latin typeface="微软雅黑" panose="020B0503020204020204" pitchFamily="34" charset="-122"/>
                  <a:ea typeface="微软雅黑" panose="020B0503020204020204" pitchFamily="34" charset="-122"/>
                </a:rPr>
                <a:t>外文数据库</a:t>
              </a:r>
              <a:endParaRPr lang="zh-CN" altLang="en-US" sz="2800" b="1" dirty="0">
                <a:solidFill>
                  <a:srgbClr val="293F77"/>
                </a:solidFill>
                <a:latin typeface="微软雅黑" panose="020B0503020204020204" pitchFamily="34" charset="-122"/>
                <a:ea typeface="微软雅黑" panose="020B0503020204020204" pitchFamily="34" charset="-122"/>
              </a:endParaRPr>
            </a:p>
          </p:txBody>
        </p:sp>
        <p:sp>
          <p:nvSpPr>
            <p:cNvPr id="6178" name="Text Box 34"/>
            <p:cNvSpPr txBox="1"/>
            <p:nvPr/>
          </p:nvSpPr>
          <p:spPr>
            <a:xfrm>
              <a:off x="1369" y="2556"/>
              <a:ext cx="243" cy="312"/>
            </a:xfrm>
            <a:prstGeom prst="rect">
              <a:avLst/>
            </a:prstGeom>
            <a:noFill/>
            <a:ln w="9525">
              <a:noFill/>
            </a:ln>
          </p:spPr>
          <p:txBody>
            <a:bodyPr wrap="square" anchor="t">
              <a:spAutoFit/>
            </a:bodyPr>
            <a:p>
              <a:pPr algn="ctr" eaLnBrk="0" hangingPunct="0"/>
              <a:r>
                <a:rPr lang="zh-CN" altLang="en-US" sz="2800" b="1">
                  <a:solidFill>
                    <a:srgbClr val="293F77"/>
                  </a:solidFill>
                  <a:latin typeface="Times New Roman" panose="02020603050405020304" pitchFamily="2" charset="0"/>
                  <a:ea typeface="方正舒体" panose="02010601030101010101" pitchFamily="2" charset="-122"/>
                </a:rPr>
                <a:t>二</a:t>
              </a:r>
              <a:endParaRPr lang="zh-CN" altLang="en-US" sz="2800" b="1">
                <a:solidFill>
                  <a:srgbClr val="293F77"/>
                </a:solidFill>
                <a:latin typeface="Times New Roman" panose="02020603050405020304" pitchFamily="2" charset="0"/>
                <a:ea typeface="方正舒体" panose="02010601030101010101" pitchFamily="2" charset="-122"/>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4" name="内容占位符 2"/>
          <p:cNvSpPr>
            <a:spLocks noGrp="1"/>
          </p:cNvSpPr>
          <p:nvPr>
            <p:ph idx="1"/>
          </p:nvPr>
        </p:nvSpPr>
        <p:spPr>
          <a:xfrm>
            <a:off x="755650" y="960120"/>
            <a:ext cx="7642225" cy="3829050"/>
          </a:xfrm>
          <a:noFill/>
          <a:ln>
            <a:noFill/>
          </a:ln>
        </p:spPr>
        <p:txBody>
          <a:bodyPr anchor="t"/>
          <a:p>
            <a:pPr marL="0" indent="0" latinLnBrk="0">
              <a:lnSpc>
                <a:spcPct val="20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2.2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检索途径</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基本检索：可直接输入检索词进行检索，可进行检索字段的选择，可以选择“”进行精确匹配的限定，同时也可以使用括号以及运算符构建检索表达式。</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高级检索：可以在下拉框里选择想要检索的字段名称，可进行时间的限定，更精准。</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专业检索：</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可手动输入、或者在【可检索字段】中选择想要检索的字段进行检索。</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内容占位符 2"/>
          <p:cNvSpPr>
            <a:spLocks noGrp="1"/>
          </p:cNvSpPr>
          <p:nvPr/>
        </p:nvSpPr>
        <p:spPr>
          <a:xfrm>
            <a:off x="889000" y="4888230"/>
            <a:ext cx="7334250" cy="1534160"/>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l"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支持逻辑运算符“与”(AND)、“或”(OR)、“非”(NOT)；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逻辑运算符运算顺序为： ( ) &gt; not &gt; and &gt; or；运算符不区分中英文。</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ar-AE" altLang="zh-CN" sz="2000" kern="1200" dirty="0">
                <a:solidFill>
                  <a:srgbClr val="00B0F0"/>
                </a:solidFill>
                <a:latin typeface="Arial" panose="020B0604020202020204" pitchFamily="34" charset="0"/>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3" name="图片 2"/>
          <p:cNvPicPr>
            <a:picLocks noChangeAspect="1"/>
          </p:cNvPicPr>
          <p:nvPr/>
        </p:nvPicPr>
        <p:blipFill>
          <a:blip r:embed="rId2"/>
          <a:stretch>
            <a:fillRect/>
          </a:stretch>
        </p:blipFill>
        <p:spPr>
          <a:xfrm>
            <a:off x="6350" y="1277620"/>
            <a:ext cx="9131300" cy="5171440"/>
          </a:xfrm>
          <a:prstGeom prst="rect">
            <a:avLst/>
          </a:prstGeom>
        </p:spPr>
      </p:pic>
      <p:sp>
        <p:nvSpPr>
          <p:cNvPr id="5" name="流程图: 可选过程 4"/>
          <p:cNvSpPr>
            <a:spLocks noChangeArrowheads="1"/>
          </p:cNvSpPr>
          <p:nvPr/>
        </p:nvSpPr>
        <p:spPr bwMode="auto">
          <a:xfrm>
            <a:off x="2324100" y="1875155"/>
            <a:ext cx="5975985" cy="47815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AutoShape 1035"/>
          <p:cNvSpPr/>
          <p:nvPr/>
        </p:nvSpPr>
        <p:spPr>
          <a:xfrm>
            <a:off x="4311650" y="1152525"/>
            <a:ext cx="1071880" cy="455930"/>
          </a:xfrm>
          <a:prstGeom prst="wedgeRoundRectCallout">
            <a:avLst>
              <a:gd name="adj1" fmla="val -41012"/>
              <a:gd name="adj2" fmla="val 9596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文献类型</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8" name="流程图: 可选过程 7"/>
          <p:cNvSpPr>
            <a:spLocks noChangeArrowheads="1"/>
          </p:cNvSpPr>
          <p:nvPr/>
        </p:nvSpPr>
        <p:spPr bwMode="auto">
          <a:xfrm>
            <a:off x="1747520" y="2434590"/>
            <a:ext cx="6661785" cy="37655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AutoShape 1035"/>
          <p:cNvSpPr/>
          <p:nvPr/>
        </p:nvSpPr>
        <p:spPr>
          <a:xfrm>
            <a:off x="3064510" y="3229610"/>
            <a:ext cx="1647825" cy="898525"/>
          </a:xfrm>
          <a:prstGeom prst="wedgeRoundRectCallout">
            <a:avLst>
              <a:gd name="adj1" fmla="val 41599"/>
              <a:gd name="adj2" fmla="val -8088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基本检索框，直接输入检索词，点击</a:t>
            </a:r>
            <a:r>
              <a:rPr lang="en-US" altLang="zh-CN"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检索</a:t>
            </a:r>
            <a:r>
              <a:rPr lang="en-US" altLang="zh-CN" sz="1600" b="1" dirty="0">
                <a:solidFill>
                  <a:srgbClr val="C00000"/>
                </a:solidFill>
                <a:latin typeface="Times New Roman" panose="02020603050405020304" pitchFamily="2" charset="0"/>
                <a:ea typeface="宋体" panose="02010600030101010101" pitchFamily="2" charset="-122"/>
              </a:rPr>
              <a:t>”</a:t>
            </a:r>
            <a:endParaRPr lang="en-US" altLang="zh-CN" sz="1600" b="1" dirty="0">
              <a:solidFill>
                <a:srgbClr val="C00000"/>
              </a:solidFill>
              <a:latin typeface="Times New Roman" panose="02020603050405020304" pitchFamily="2" charset="0"/>
              <a:ea typeface="宋体" panose="02010600030101010101" pitchFamily="2" charset="-122"/>
            </a:endParaRPr>
          </a:p>
        </p:txBody>
      </p:sp>
      <p:sp>
        <p:nvSpPr>
          <p:cNvPr id="11" name="流程图: 可选过程 10"/>
          <p:cNvSpPr>
            <a:spLocks noChangeArrowheads="1"/>
          </p:cNvSpPr>
          <p:nvPr/>
        </p:nvSpPr>
        <p:spPr bwMode="auto">
          <a:xfrm>
            <a:off x="8482965" y="2353310"/>
            <a:ext cx="546100" cy="24066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2" name="AutoShape 1035"/>
          <p:cNvSpPr/>
          <p:nvPr/>
        </p:nvSpPr>
        <p:spPr>
          <a:xfrm>
            <a:off x="7537450" y="2980690"/>
            <a:ext cx="1491615" cy="365760"/>
          </a:xfrm>
          <a:prstGeom prst="wedgeRoundRectCallout">
            <a:avLst>
              <a:gd name="adj1" fmla="val 28672"/>
              <a:gd name="adj2" fmla="val -134818"/>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高级检索入口</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74757" name="TextBox 3"/>
          <p:cNvSpPr txBox="1"/>
          <p:nvPr/>
        </p:nvSpPr>
        <p:spPr>
          <a:xfrm>
            <a:off x="6852285" y="539115"/>
            <a:ext cx="1834515"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基本检索</a:t>
            </a:r>
            <a:endParaRPr lang="zh-CN" altLang="en-US" sz="2400" b="1" dirty="0">
              <a:solidFill>
                <a:schemeClr val="accent2"/>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8" grpId="0" bldLvl="0" animBg="1"/>
      <p:bldP spid="10" grpId="0" bldLvl="0" animBg="1"/>
      <p:bldP spid="11" grpId="0" bldLvl="0" animBg="1"/>
      <p:bldP spid="1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4" name="TextBox 3"/>
          <p:cNvSpPr txBox="1"/>
          <p:nvPr/>
        </p:nvSpPr>
        <p:spPr>
          <a:xfrm>
            <a:off x="6796405" y="377190"/>
            <a:ext cx="1834515"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高级检索</a:t>
            </a:r>
            <a:endParaRPr lang="zh-CN" altLang="en-US" sz="2400" b="1" dirty="0">
              <a:solidFill>
                <a:schemeClr val="accent2"/>
              </a:solidFill>
              <a:latin typeface="幼圆" panose="02010509060101010101" pitchFamily="49" charset="-122"/>
              <a:ea typeface="幼圆" panose="02010509060101010101" pitchFamily="49" charset="-122"/>
            </a:endParaRPr>
          </a:p>
        </p:txBody>
      </p:sp>
      <p:sp>
        <p:nvSpPr>
          <p:cNvPr id="6" name="内容占位符 5"/>
          <p:cNvSpPr>
            <a:spLocks noGrp="1"/>
          </p:cNvSpPr>
          <p:nvPr>
            <p:ph idx="1"/>
          </p:nvPr>
        </p:nvSpPr>
        <p:spPr>
          <a:xfrm>
            <a:off x="746760" y="969010"/>
            <a:ext cx="7989570" cy="1056005"/>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举例：</a:t>
            </a:r>
            <a:r>
              <a:rPr sz="2000" kern="1200">
                <a:latin typeface="微软雅黑" panose="020B0503020204020204" pitchFamily="34" charset="-122"/>
                <a:ea typeface="微软雅黑" panose="020B0503020204020204" pitchFamily="34" charset="-122"/>
                <a:cs typeface="微软雅黑" panose="020B0503020204020204" pitchFamily="34" charset="-122"/>
              </a:rPr>
              <a:t>查找2010年以来，磁共振成像（MRI）技术运用于小儿结核性脑膜炎的诊断方面的文章。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746125" y="2251075"/>
            <a:ext cx="7989570" cy="4491355"/>
          </a:xfrm>
          <a:prstGeom prst="rect">
            <a:avLst/>
          </a:prstGeom>
        </p:spPr>
      </p:pic>
      <p:sp>
        <p:nvSpPr>
          <p:cNvPr id="13" name=" 2"/>
          <p:cNvSpPr/>
          <p:nvPr/>
        </p:nvSpPr>
        <p:spPr>
          <a:xfrm rot="10800000" flipV="1">
            <a:off x="930910" y="1232535"/>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8" name="图片 7"/>
          <p:cNvPicPr>
            <a:picLocks noChangeAspect="1"/>
          </p:cNvPicPr>
          <p:nvPr/>
        </p:nvPicPr>
        <p:blipFill>
          <a:blip r:embed="rId2"/>
          <a:stretch>
            <a:fillRect/>
          </a:stretch>
        </p:blipFill>
        <p:spPr>
          <a:xfrm>
            <a:off x="9525" y="0"/>
            <a:ext cx="9102090" cy="6821170"/>
          </a:xfrm>
          <a:prstGeom prst="rect">
            <a:avLst/>
          </a:prstGeom>
        </p:spPr>
      </p:pic>
      <p:sp>
        <p:nvSpPr>
          <p:cNvPr id="10" name="流程图: 可选过程 9"/>
          <p:cNvSpPr>
            <a:spLocks noChangeArrowheads="1"/>
          </p:cNvSpPr>
          <p:nvPr/>
        </p:nvSpPr>
        <p:spPr bwMode="auto">
          <a:xfrm>
            <a:off x="6784975" y="1493520"/>
            <a:ext cx="851535" cy="49974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2" name="流程图: 可选过程 11"/>
          <p:cNvSpPr>
            <a:spLocks noChangeArrowheads="1"/>
          </p:cNvSpPr>
          <p:nvPr/>
        </p:nvSpPr>
        <p:spPr bwMode="auto">
          <a:xfrm>
            <a:off x="178435" y="4192270"/>
            <a:ext cx="1247140" cy="24066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流程图: 可选过程 10"/>
          <p:cNvSpPr>
            <a:spLocks noChangeArrowheads="1"/>
          </p:cNvSpPr>
          <p:nvPr/>
        </p:nvSpPr>
        <p:spPr bwMode="auto">
          <a:xfrm>
            <a:off x="1740535" y="4101465"/>
            <a:ext cx="5513705" cy="24066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1"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74757" name="TextBox 3"/>
          <p:cNvSpPr txBox="1"/>
          <p:nvPr/>
        </p:nvSpPr>
        <p:spPr>
          <a:xfrm>
            <a:off x="6850380" y="549910"/>
            <a:ext cx="1834515"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专业检索</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310515" y="1323340"/>
            <a:ext cx="8523605" cy="500951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2" name="文本框 1"/>
          <p:cNvSpPr txBox="1"/>
          <p:nvPr/>
        </p:nvSpPr>
        <p:spPr>
          <a:xfrm>
            <a:off x="754380" y="1152525"/>
            <a:ext cx="1680845" cy="460375"/>
          </a:xfrm>
          <a:prstGeom prst="rect">
            <a:avLst/>
          </a:prstGeom>
          <a:noFill/>
        </p:spPr>
        <p:txBody>
          <a:bodyPr wrap="none" rtlCol="0" anchor="t">
            <a:spAutoFit/>
          </a:bodyPr>
          <a:p>
            <a:pPr algn="l"/>
            <a:r>
              <a:rPr lang="en-US" alt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3 </a:t>
            </a:r>
            <a:r>
              <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中国知网</a:t>
            </a:r>
            <a:endPar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endParaRPr>
          </a:p>
        </p:txBody>
      </p:sp>
      <p:sp>
        <p:nvSpPr>
          <p:cNvPr id="5" name="内容占位符 2"/>
          <p:cNvSpPr>
            <a:spLocks noGrp="1"/>
          </p:cNvSpPr>
          <p:nvPr>
            <p:ph idx="1"/>
          </p:nvPr>
        </p:nvSpPr>
        <p:spPr>
          <a:xfrm>
            <a:off x="515620" y="1612900"/>
            <a:ext cx="8113395" cy="4543425"/>
          </a:xfrm>
          <a:noFill/>
          <a:ln>
            <a:noFill/>
          </a:ln>
        </p:spPr>
        <p:txBody>
          <a:bodyPr anchor="t"/>
          <a:p>
            <a:pPr marL="0" indent="0" latinLnBrk="0">
              <a:lnSpc>
                <a:spcPct val="20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3.1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中国知网简介</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中国知网是目前全球最大的中文数据库，涵盖的资源丰富，研究型的资源有期刊、会议论文、学位论文、专利等；学习型的资源有字词典、互译词典、专业百科等；阅读型的资源有文学、文化生活期刊等。</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收录年限为</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1915年</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至今（3500余种期刊收录回溯至创刊）。期刊种数收录完整率高于93%；学位论文按收录标准应收录文献覆盖率不低于95%，能基本反映该学科重要的学位论文发表内容及其水平。</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出版时效：日更新；网络全文平均不晚于纸质期刊出版2个月。</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我校目前购买了医学期刊专辑与医学博硕论文的检索及全文获取。</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4" name="内容占位符 2"/>
          <p:cNvSpPr>
            <a:spLocks noGrp="1"/>
          </p:cNvSpPr>
          <p:nvPr>
            <p:ph idx="1"/>
          </p:nvPr>
        </p:nvSpPr>
        <p:spPr>
          <a:xfrm>
            <a:off x="977265" y="1152525"/>
            <a:ext cx="6934200" cy="3515360"/>
          </a:xfrm>
          <a:noFill/>
          <a:ln>
            <a:noFill/>
          </a:ln>
        </p:spPr>
        <p:txBody>
          <a:bodyPr anchor="t"/>
          <a:p>
            <a:pPr marL="0" indent="0" latinLnBrk="0">
              <a:lnSpc>
                <a:spcPct val="20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3.2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检索途径</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一框式检索</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dirty="0">
              <a:solidFill>
                <a:schemeClr val="tx1"/>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zh-CN" altLang="en-US" sz="2000" dirty="0">
                <a:solidFill>
                  <a:schemeClr val="tx1"/>
                </a:solidFill>
                <a:latin typeface="Calibri" panose="020F0502020204030204" pitchFamily="34" charset="0"/>
                <a:ea typeface="黑体" panose="02010609060101010101" pitchFamily="49" charset="-122"/>
                <a:sym typeface="+mn-ea"/>
              </a:rPr>
              <a:t>     </a:t>
            </a: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高级检索</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出版物检索</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专业检索</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作者发文检索</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句子检索</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内容占位符 2"/>
          <p:cNvSpPr>
            <a:spLocks noGrp="1"/>
          </p:cNvSpPr>
          <p:nvPr/>
        </p:nvSpPr>
        <p:spPr>
          <a:xfrm>
            <a:off x="1181100" y="4667885"/>
            <a:ext cx="7234555" cy="1624330"/>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支持逻辑运算符“并含”(AND)、“或含”(OR)、“不含”(NOT)；优先级相同，可使用“( )”提高优先级；逻辑运算符前后要空一格。</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ar-AE" altLang="zh-CN" sz="2000" kern="1200" dirty="0">
                <a:solidFill>
                  <a:srgbClr val="00B0F0"/>
                </a:solidFill>
                <a:latin typeface="Arial" panose="020B0604020202020204" pitchFamily="34" charset="0"/>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4" name="图片 3"/>
          <p:cNvPicPr>
            <a:picLocks noChangeAspect="1"/>
          </p:cNvPicPr>
          <p:nvPr/>
        </p:nvPicPr>
        <p:blipFill>
          <a:blip r:embed="rId2"/>
          <a:stretch>
            <a:fillRect/>
          </a:stretch>
        </p:blipFill>
        <p:spPr>
          <a:xfrm>
            <a:off x="5715" y="1379220"/>
            <a:ext cx="9131935" cy="5196840"/>
          </a:xfrm>
          <a:prstGeom prst="rect">
            <a:avLst/>
          </a:prstGeom>
        </p:spPr>
      </p:pic>
      <p:sp>
        <p:nvSpPr>
          <p:cNvPr id="6" name="流程图: 可选过程 5"/>
          <p:cNvSpPr>
            <a:spLocks noChangeArrowheads="1"/>
          </p:cNvSpPr>
          <p:nvPr/>
        </p:nvSpPr>
        <p:spPr bwMode="auto">
          <a:xfrm>
            <a:off x="534670" y="2181225"/>
            <a:ext cx="7232015" cy="42227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AutoShape 1035"/>
          <p:cNvSpPr/>
          <p:nvPr/>
        </p:nvSpPr>
        <p:spPr>
          <a:xfrm>
            <a:off x="3510915" y="722630"/>
            <a:ext cx="2496820" cy="1169035"/>
          </a:xfrm>
          <a:prstGeom prst="wedgeRoundRectCallout">
            <a:avLst>
              <a:gd name="adj1" fmla="val -37336"/>
              <a:gd name="adj2" fmla="val 7588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sz="1600" b="1" dirty="0">
                <a:solidFill>
                  <a:srgbClr val="C00000"/>
                </a:solidFill>
                <a:latin typeface="Times New Roman" panose="02020603050405020304" pitchFamily="2" charset="0"/>
                <a:ea typeface="宋体" panose="02010600030101010101" pitchFamily="2" charset="-122"/>
              </a:rPr>
              <a:t>首页默认</a:t>
            </a:r>
            <a:r>
              <a:rPr lang="zh-CN" sz="1600" b="1" dirty="0">
                <a:solidFill>
                  <a:srgbClr val="C00000"/>
                </a:solidFill>
                <a:latin typeface="Times New Roman" panose="02020603050405020304" pitchFamily="2" charset="0"/>
                <a:ea typeface="宋体" panose="02010600030101010101" pitchFamily="2" charset="-122"/>
              </a:rPr>
              <a:t>文献</a:t>
            </a:r>
            <a:r>
              <a:rPr sz="1600" b="1" dirty="0">
                <a:solidFill>
                  <a:srgbClr val="C00000"/>
                </a:solidFill>
                <a:latin typeface="Times New Roman" panose="02020603050405020304" pitchFamily="2" charset="0"/>
                <a:ea typeface="宋体" panose="02010600030101010101" pitchFamily="2" charset="-122"/>
              </a:rPr>
              <a:t>检索框</a:t>
            </a:r>
            <a:r>
              <a:rPr lang="zh-CN" sz="1600" b="1" dirty="0">
                <a:solidFill>
                  <a:srgbClr val="C00000"/>
                </a:solidFill>
                <a:latin typeface="Times New Roman" panose="02020603050405020304" pitchFamily="2" charset="0"/>
                <a:ea typeface="宋体" panose="02010600030101010101" pitchFamily="2" charset="-122"/>
              </a:rPr>
              <a:t>，</a:t>
            </a:r>
            <a:r>
              <a:rPr sz="1600" b="1" dirty="0">
                <a:solidFill>
                  <a:srgbClr val="C00000"/>
                </a:solidFill>
                <a:latin typeface="Times New Roman" panose="02020603050405020304" pitchFamily="2" charset="0"/>
                <a:ea typeface="宋体" panose="02010600030101010101" pitchFamily="2" charset="-122"/>
              </a:rPr>
              <a:t>可进行多类型文献跨库检索</a:t>
            </a:r>
            <a:r>
              <a:rPr lang="zh-CN" sz="1600" b="1" dirty="0">
                <a:solidFill>
                  <a:srgbClr val="C00000"/>
                </a:solidFill>
                <a:latin typeface="Times New Roman" panose="02020603050405020304" pitchFamily="2" charset="0"/>
                <a:ea typeface="宋体" panose="02010600030101010101" pitchFamily="2" charset="-122"/>
              </a:rPr>
              <a:t>，包括</a:t>
            </a:r>
            <a:r>
              <a:rPr lang="zh-CN" sz="1600" b="1" dirty="0">
                <a:solidFill>
                  <a:srgbClr val="C00000"/>
                </a:solidFill>
                <a:latin typeface="Times New Roman" panose="02020603050405020304" pitchFamily="2" charset="0"/>
                <a:ea typeface="宋体" panose="02010600030101010101" pitchFamily="2" charset="-122"/>
              </a:rPr>
              <a:t>期刊、博硕士、会议、报纸、年鉴</a:t>
            </a:r>
            <a:endParaRPr lang="zh-CN" sz="1600" b="1" dirty="0">
              <a:solidFill>
                <a:srgbClr val="C00000"/>
              </a:solidFill>
              <a:latin typeface="Times New Roman" panose="02020603050405020304" pitchFamily="2" charset="0"/>
              <a:ea typeface="宋体" panose="02010600030101010101" pitchFamily="2" charset="-122"/>
            </a:endParaRPr>
          </a:p>
        </p:txBody>
      </p:sp>
      <p:sp>
        <p:nvSpPr>
          <p:cNvPr id="3" name="流程图: 可选过程 2"/>
          <p:cNvSpPr>
            <a:spLocks noChangeArrowheads="1"/>
          </p:cNvSpPr>
          <p:nvPr/>
        </p:nvSpPr>
        <p:spPr bwMode="auto">
          <a:xfrm>
            <a:off x="7837170" y="2181225"/>
            <a:ext cx="646430" cy="25273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AutoShape 1035"/>
          <p:cNvSpPr/>
          <p:nvPr/>
        </p:nvSpPr>
        <p:spPr>
          <a:xfrm>
            <a:off x="7414895" y="1525905"/>
            <a:ext cx="1491615" cy="365760"/>
          </a:xfrm>
          <a:prstGeom prst="wedgeRoundRectCallout">
            <a:avLst>
              <a:gd name="adj1" fmla="val -148"/>
              <a:gd name="adj2" fmla="val 11267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高级检索入口</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7" name="流程图: 可选过程 6"/>
          <p:cNvSpPr>
            <a:spLocks noChangeArrowheads="1"/>
          </p:cNvSpPr>
          <p:nvPr/>
        </p:nvSpPr>
        <p:spPr bwMode="auto">
          <a:xfrm>
            <a:off x="7837170" y="2433955"/>
            <a:ext cx="748030" cy="25273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AutoShape 1035"/>
          <p:cNvSpPr/>
          <p:nvPr/>
        </p:nvSpPr>
        <p:spPr>
          <a:xfrm>
            <a:off x="7626350" y="2923540"/>
            <a:ext cx="1068070" cy="624840"/>
          </a:xfrm>
          <a:prstGeom prst="wedgeRoundRectCallout">
            <a:avLst>
              <a:gd name="adj1" fmla="val 4280"/>
              <a:gd name="adj2" fmla="val -92025"/>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出版物检索入口</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74757" name="TextBox 3"/>
          <p:cNvSpPr txBox="1"/>
          <p:nvPr/>
        </p:nvSpPr>
        <p:spPr>
          <a:xfrm>
            <a:off x="6649085" y="470535"/>
            <a:ext cx="1834515"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一框式检索</a:t>
            </a:r>
            <a:endParaRPr lang="zh-CN" altLang="en-US" sz="2400" b="1" dirty="0">
              <a:solidFill>
                <a:schemeClr val="accent2"/>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3" grpId="0" bldLvl="0" animBg="1"/>
      <p:bldP spid="5" grpId="0" bldLvl="0" animBg="1"/>
      <p:bldP spid="7" grpId="0" bldLvl="0" animBg="1"/>
      <p:bldP spid="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68910" y="2381250"/>
            <a:ext cx="8806815" cy="4197350"/>
          </a:xfrm>
          <a:prstGeom prst="rect">
            <a:avLst/>
          </a:prstGeom>
        </p:spPr>
      </p:pic>
      <p:pic>
        <p:nvPicPr>
          <p:cNvPr id="16386"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0" name="流程图: 可选过程 9"/>
          <p:cNvSpPr>
            <a:spLocks noChangeArrowheads="1"/>
          </p:cNvSpPr>
          <p:nvPr/>
        </p:nvSpPr>
        <p:spPr bwMode="auto">
          <a:xfrm>
            <a:off x="2727960" y="3644900"/>
            <a:ext cx="760095" cy="26860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流程图: 可选过程 10"/>
          <p:cNvSpPr>
            <a:spLocks noChangeArrowheads="1"/>
          </p:cNvSpPr>
          <p:nvPr/>
        </p:nvSpPr>
        <p:spPr bwMode="auto">
          <a:xfrm>
            <a:off x="5433695" y="3644265"/>
            <a:ext cx="624840" cy="26924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AutoShape 1035"/>
          <p:cNvSpPr/>
          <p:nvPr/>
        </p:nvSpPr>
        <p:spPr>
          <a:xfrm>
            <a:off x="4566920" y="2208530"/>
            <a:ext cx="2359025" cy="954405"/>
          </a:xfrm>
          <a:prstGeom prst="wedgeRoundRectCallout">
            <a:avLst>
              <a:gd name="adj1" fmla="val -40363"/>
              <a:gd name="adj2" fmla="val 78276"/>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sz="1600" b="1" dirty="0">
                <a:solidFill>
                  <a:srgbClr val="C00000"/>
                </a:solidFill>
                <a:latin typeface="Times New Roman" panose="02020603050405020304" pitchFamily="2" charset="0"/>
                <a:ea typeface="宋体" panose="02010600030101010101" pitchFamily="2" charset="-122"/>
              </a:rPr>
              <a:t>高级检索支持多字段、多个检索词、多种组配条件的复杂检索指令</a:t>
            </a:r>
            <a:endParaRPr sz="1600" b="1" dirty="0">
              <a:solidFill>
                <a:srgbClr val="C00000"/>
              </a:solidFill>
              <a:latin typeface="Times New Roman" panose="02020603050405020304" pitchFamily="2" charset="0"/>
              <a:ea typeface="宋体" panose="02010600030101010101" pitchFamily="2" charset="-122"/>
            </a:endParaRPr>
          </a:p>
        </p:txBody>
      </p:sp>
      <p:sp>
        <p:nvSpPr>
          <p:cNvPr id="74757" name="TextBox 3"/>
          <p:cNvSpPr txBox="1"/>
          <p:nvPr/>
        </p:nvSpPr>
        <p:spPr>
          <a:xfrm>
            <a:off x="6781165" y="561975"/>
            <a:ext cx="1819275"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高级检索</a:t>
            </a:r>
            <a:endParaRPr lang="zh-CN" altLang="en-US" sz="2400" b="1" dirty="0">
              <a:solidFill>
                <a:schemeClr val="accent2"/>
              </a:solidFill>
              <a:latin typeface="幼圆" panose="02010509060101010101" pitchFamily="49" charset="-122"/>
              <a:ea typeface="幼圆" panose="02010509060101010101" pitchFamily="49" charset="-122"/>
            </a:endParaRPr>
          </a:p>
        </p:txBody>
      </p:sp>
      <p:sp>
        <p:nvSpPr>
          <p:cNvPr id="6" name="内容占位符 5"/>
          <p:cNvSpPr>
            <a:spLocks noGrp="1"/>
          </p:cNvSpPr>
          <p:nvPr>
            <p:ph idx="1"/>
          </p:nvPr>
        </p:nvSpPr>
        <p:spPr>
          <a:xfrm>
            <a:off x="703580" y="1152525"/>
            <a:ext cx="7989570" cy="1056005"/>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举例：</a:t>
            </a:r>
            <a:r>
              <a:rPr sz="2000" kern="1200">
                <a:latin typeface="微软雅黑" panose="020B0503020204020204" pitchFamily="34" charset="-122"/>
                <a:ea typeface="微软雅黑" panose="020B0503020204020204" pitchFamily="34" charset="-122"/>
                <a:cs typeface="微软雅黑" panose="020B0503020204020204" pitchFamily="34" charset="-122"/>
              </a:rPr>
              <a:t>查找2010年以来，磁共振成像（MRI）技术运用于小儿结核性脑膜炎的诊断方面的文章。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 2"/>
          <p:cNvSpPr/>
          <p:nvPr/>
        </p:nvSpPr>
        <p:spPr>
          <a:xfrm rot="10800000" flipV="1">
            <a:off x="916940" y="1405890"/>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8"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5" name="图片 4"/>
          <p:cNvPicPr>
            <a:picLocks noChangeAspect="1"/>
          </p:cNvPicPr>
          <p:nvPr/>
        </p:nvPicPr>
        <p:blipFill>
          <a:blip r:embed="rId2"/>
          <a:stretch>
            <a:fillRect/>
          </a:stretch>
        </p:blipFill>
        <p:spPr>
          <a:xfrm>
            <a:off x="38735" y="1152525"/>
            <a:ext cx="9111615" cy="5472430"/>
          </a:xfrm>
          <a:prstGeom prst="rect">
            <a:avLst/>
          </a:prstGeom>
        </p:spPr>
      </p:pic>
      <p:sp>
        <p:nvSpPr>
          <p:cNvPr id="8" name="AutoShape 1035"/>
          <p:cNvSpPr/>
          <p:nvPr/>
        </p:nvSpPr>
        <p:spPr>
          <a:xfrm>
            <a:off x="6045835" y="2019935"/>
            <a:ext cx="1929130" cy="638810"/>
          </a:xfrm>
          <a:prstGeom prst="wedgeRoundRectCallout">
            <a:avLst>
              <a:gd name="adj1" fmla="val -39335"/>
              <a:gd name="adj2" fmla="val -81312"/>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sz="1600" b="1" dirty="0">
                <a:solidFill>
                  <a:srgbClr val="C00000"/>
                </a:solidFill>
                <a:latin typeface="Times New Roman" panose="02020603050405020304" pitchFamily="2" charset="0"/>
                <a:ea typeface="宋体" panose="02010600030101010101" pitchFamily="2" charset="-122"/>
              </a:rPr>
              <a:t>可以进行出版物类别的检索、浏览</a:t>
            </a:r>
            <a:endParaRPr sz="1600" b="1" dirty="0">
              <a:solidFill>
                <a:srgbClr val="C00000"/>
              </a:solidFill>
              <a:latin typeface="Times New Roman" panose="02020603050405020304" pitchFamily="2" charset="0"/>
              <a:ea typeface="宋体" panose="02010600030101010101" pitchFamily="2" charset="-122"/>
            </a:endParaRPr>
          </a:p>
        </p:txBody>
      </p:sp>
      <p:sp>
        <p:nvSpPr>
          <p:cNvPr id="74757" name="TextBox 3"/>
          <p:cNvSpPr txBox="1"/>
          <p:nvPr/>
        </p:nvSpPr>
        <p:spPr>
          <a:xfrm>
            <a:off x="6532880" y="573405"/>
            <a:ext cx="1819275"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出版物检索</a:t>
            </a:r>
            <a:endParaRPr lang="zh-CN" altLang="en-US" sz="2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19458" name="文本框 8"/>
          <p:cNvSpPr txBox="1"/>
          <p:nvPr/>
        </p:nvSpPr>
        <p:spPr>
          <a:xfrm>
            <a:off x="1674813" y="1427163"/>
            <a:ext cx="5091112" cy="737235"/>
          </a:xfrm>
          <a:prstGeom prst="rect">
            <a:avLst/>
          </a:prstGeom>
          <a:noFill/>
          <a:ln w="9525">
            <a:noFill/>
          </a:ln>
        </p:spPr>
        <p:txBody>
          <a:bodyPr wrap="square" anchor="t">
            <a:spAutoFit/>
          </a:bodyPr>
          <a:p>
            <a:pPr algn="ctr" defTabSz="914400">
              <a:lnSpc>
                <a:spcPct val="150000"/>
              </a:lnSpc>
            </a:pPr>
            <a:r>
              <a:rPr lang="zh-CN" altLang="en-US" sz="2800" dirty="0">
                <a:latin typeface="微软雅黑" panose="020B0503020204020204" pitchFamily="34" charset="-122"/>
                <a:ea typeface="微软雅黑" panose="020B0503020204020204" pitchFamily="34" charset="-122"/>
                <a:sym typeface="宋体" panose="02010600030101010101" pitchFamily="2" charset="-122"/>
              </a:rPr>
              <a:t>第一部分 中文数据库</a:t>
            </a:r>
            <a:endParaRPr lang="zh-CN" altLang="en-US" sz="28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9459" name="文本框 1"/>
          <p:cNvSpPr txBox="1"/>
          <p:nvPr/>
        </p:nvSpPr>
        <p:spPr>
          <a:xfrm>
            <a:off x="2578100" y="2352675"/>
            <a:ext cx="4187825" cy="3046095"/>
          </a:xfrm>
          <a:prstGeom prst="rect">
            <a:avLst/>
          </a:prstGeom>
          <a:noFill/>
          <a:ln w="9525">
            <a:noFill/>
          </a:ln>
        </p:spPr>
        <p:txBody>
          <a:bodyPr wrap="square" anchor="t">
            <a:spAutoFit/>
          </a:bodyPr>
          <a:p>
            <a:pPr algn="l" eaLnBrk="0" hangingPunct="0">
              <a:lnSpc>
                <a:spcPct val="200000"/>
              </a:lnSpc>
            </a:pPr>
            <a:r>
              <a:rPr lang="zh-CN" altLang="zh-CN" sz="2400" dirty="0">
                <a:solidFill>
                  <a:schemeClr val="accent2"/>
                </a:solidFill>
                <a:latin typeface="微软雅黑" panose="020B0503020204020204" pitchFamily="34" charset="-122"/>
                <a:ea typeface="微软雅黑" panose="020B0503020204020204" pitchFamily="34" charset="-122"/>
              </a:rPr>
              <a:t>1 中国生物医学文献数据库</a:t>
            </a:r>
            <a:endParaRPr lang="zh-CN" altLang="zh-CN" sz="2400" dirty="0">
              <a:solidFill>
                <a:schemeClr val="accent2"/>
              </a:solidFill>
              <a:latin typeface="微软雅黑" panose="020B0503020204020204" pitchFamily="34" charset="-122"/>
              <a:ea typeface="微软雅黑" panose="020B0503020204020204" pitchFamily="34" charset="-122"/>
            </a:endParaRPr>
          </a:p>
          <a:p>
            <a:pPr algn="l" eaLnBrk="0" hangingPunct="0">
              <a:lnSpc>
                <a:spcPct val="200000"/>
              </a:lnSpc>
            </a:pPr>
            <a:r>
              <a:rPr lang="zh-CN" altLang="zh-CN" sz="2400" dirty="0">
                <a:solidFill>
                  <a:schemeClr val="accent2"/>
                </a:solidFill>
                <a:latin typeface="微软雅黑" panose="020B0503020204020204" pitchFamily="34" charset="-122"/>
                <a:ea typeface="微软雅黑" panose="020B0503020204020204" pitchFamily="34" charset="-122"/>
                <a:sym typeface="+mn-ea"/>
              </a:rPr>
              <a:t>2 万方数据知识服务平台</a:t>
            </a:r>
            <a:endParaRPr lang="zh-CN" altLang="zh-CN" sz="2400" dirty="0">
              <a:solidFill>
                <a:schemeClr val="accent2"/>
              </a:solidFill>
              <a:latin typeface="微软雅黑" panose="020B0503020204020204" pitchFamily="34" charset="-122"/>
              <a:ea typeface="微软雅黑" panose="020B0503020204020204" pitchFamily="34" charset="-122"/>
              <a:sym typeface="+mn-ea"/>
            </a:endParaRPr>
          </a:p>
          <a:p>
            <a:pPr algn="l" eaLnBrk="0" hangingPunct="0">
              <a:lnSpc>
                <a:spcPct val="200000"/>
              </a:lnSpc>
            </a:pPr>
            <a:r>
              <a:rPr lang="zh-CN" altLang="zh-CN" sz="2400" dirty="0">
                <a:solidFill>
                  <a:schemeClr val="accent2"/>
                </a:solidFill>
                <a:latin typeface="微软雅黑" panose="020B0503020204020204" pitchFamily="34" charset="-122"/>
                <a:ea typeface="微软雅黑" panose="020B0503020204020204" pitchFamily="34" charset="-122"/>
                <a:sym typeface="+mn-ea"/>
              </a:rPr>
              <a:t>3 中国知网</a:t>
            </a:r>
            <a:endParaRPr lang="zh-CN" altLang="zh-CN" sz="2400" dirty="0">
              <a:solidFill>
                <a:schemeClr val="accent2"/>
              </a:solidFill>
              <a:latin typeface="微软雅黑" panose="020B0503020204020204" pitchFamily="34" charset="-122"/>
              <a:ea typeface="微软雅黑" panose="020B0503020204020204" pitchFamily="34" charset="-122"/>
              <a:sym typeface="+mn-ea"/>
            </a:endParaRPr>
          </a:p>
          <a:p>
            <a:pPr algn="l" eaLnBrk="0" hangingPunct="0">
              <a:lnSpc>
                <a:spcPct val="200000"/>
              </a:lnSpc>
            </a:pPr>
            <a:r>
              <a:rPr lang="en-US" altLang="zh-CN" sz="2400" dirty="0">
                <a:solidFill>
                  <a:schemeClr val="accent2"/>
                </a:solidFill>
                <a:latin typeface="微软雅黑" panose="020B0503020204020204" pitchFamily="34" charset="-122"/>
                <a:ea typeface="微软雅黑" panose="020B0503020204020204" pitchFamily="34" charset="-122"/>
                <a:sym typeface="+mn-ea"/>
              </a:rPr>
              <a:t>4 重庆维普</a:t>
            </a:r>
            <a:endParaRPr lang="en-US" altLang="zh-CN" sz="2400"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2" name="图片 1"/>
          <p:cNvPicPr>
            <a:picLocks noChangeAspect="1"/>
          </p:cNvPicPr>
          <p:nvPr/>
        </p:nvPicPr>
        <p:blipFill>
          <a:blip r:embed="rId2"/>
          <a:stretch>
            <a:fillRect/>
          </a:stretch>
        </p:blipFill>
        <p:spPr>
          <a:xfrm>
            <a:off x="10160" y="1443355"/>
            <a:ext cx="9137015" cy="4081780"/>
          </a:xfrm>
          <a:prstGeom prst="rect">
            <a:avLst/>
          </a:prstGeom>
        </p:spPr>
      </p:pic>
      <p:sp>
        <p:nvSpPr>
          <p:cNvPr id="3" name="AutoShape 1035"/>
          <p:cNvSpPr/>
          <p:nvPr/>
        </p:nvSpPr>
        <p:spPr>
          <a:xfrm>
            <a:off x="6244590" y="3378200"/>
            <a:ext cx="1929130" cy="773430"/>
          </a:xfrm>
          <a:prstGeom prst="wedgeRoundRectCallout">
            <a:avLst>
              <a:gd name="adj1" fmla="val -47564"/>
              <a:gd name="adj2" fmla="val -79474"/>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sz="1600" b="1" dirty="0">
                <a:solidFill>
                  <a:srgbClr val="C00000"/>
                </a:solidFill>
                <a:latin typeface="Times New Roman" panose="02020603050405020304" pitchFamily="2" charset="0"/>
                <a:ea typeface="宋体" panose="02010600030101010101" pitchFamily="2" charset="-122"/>
              </a:rPr>
              <a:t>参照系统提示及检索要求编制检索式</a:t>
            </a:r>
            <a:endParaRPr sz="1600" b="1" dirty="0">
              <a:solidFill>
                <a:srgbClr val="C00000"/>
              </a:solidFill>
              <a:latin typeface="Times New Roman" panose="02020603050405020304" pitchFamily="2" charset="0"/>
              <a:ea typeface="宋体" panose="02010600030101010101" pitchFamily="2" charset="-122"/>
            </a:endParaRPr>
          </a:p>
        </p:txBody>
      </p:sp>
      <p:sp>
        <p:nvSpPr>
          <p:cNvPr id="74757" name="TextBox 3"/>
          <p:cNvSpPr txBox="1"/>
          <p:nvPr/>
        </p:nvSpPr>
        <p:spPr>
          <a:xfrm>
            <a:off x="6725285" y="584835"/>
            <a:ext cx="1819275"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专业检索</a:t>
            </a:r>
            <a:endParaRPr lang="zh-CN" altLang="en-US" sz="2400" b="1" dirty="0">
              <a:solidFill>
                <a:schemeClr val="accent2"/>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4" name="图片 3"/>
          <p:cNvPicPr>
            <a:picLocks noChangeAspect="1"/>
          </p:cNvPicPr>
          <p:nvPr/>
        </p:nvPicPr>
        <p:blipFill>
          <a:blip r:embed="rId2"/>
          <a:stretch>
            <a:fillRect/>
          </a:stretch>
        </p:blipFill>
        <p:spPr>
          <a:xfrm>
            <a:off x="8890" y="1244600"/>
            <a:ext cx="9121140" cy="4003040"/>
          </a:xfrm>
          <a:prstGeom prst="rect">
            <a:avLst/>
          </a:prstGeom>
        </p:spPr>
      </p:pic>
      <p:sp>
        <p:nvSpPr>
          <p:cNvPr id="11" name="流程图: 可选过程 10"/>
          <p:cNvSpPr>
            <a:spLocks noChangeArrowheads="1"/>
          </p:cNvSpPr>
          <p:nvPr/>
        </p:nvSpPr>
        <p:spPr bwMode="auto">
          <a:xfrm>
            <a:off x="2598420" y="2399030"/>
            <a:ext cx="884555" cy="45593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流程图: 可选过程 9"/>
          <p:cNvSpPr>
            <a:spLocks noChangeArrowheads="1"/>
          </p:cNvSpPr>
          <p:nvPr/>
        </p:nvSpPr>
        <p:spPr bwMode="auto">
          <a:xfrm>
            <a:off x="2552700" y="2930525"/>
            <a:ext cx="975995" cy="24066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AutoShape 1035"/>
          <p:cNvSpPr/>
          <p:nvPr/>
        </p:nvSpPr>
        <p:spPr>
          <a:xfrm>
            <a:off x="4502150" y="3456940"/>
            <a:ext cx="2126615" cy="694690"/>
          </a:xfrm>
          <a:prstGeom prst="wedgeRoundRectCallout">
            <a:avLst>
              <a:gd name="adj1" fmla="val 464"/>
              <a:gd name="adj2" fmla="val -9113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sz="1600" b="1" dirty="0">
                <a:solidFill>
                  <a:srgbClr val="C00000"/>
                </a:solidFill>
                <a:latin typeface="Times New Roman" panose="02020603050405020304" pitchFamily="2" charset="0"/>
                <a:ea typeface="宋体" panose="02010600030101010101" pitchFamily="2" charset="-122"/>
              </a:rPr>
              <a:t>支持作者、第一作者、作者单位的检索</a:t>
            </a:r>
            <a:endParaRPr sz="1600" b="1" dirty="0">
              <a:solidFill>
                <a:srgbClr val="C00000"/>
              </a:solidFill>
              <a:latin typeface="Times New Roman" panose="02020603050405020304" pitchFamily="2" charset="0"/>
              <a:ea typeface="宋体" panose="02010600030101010101" pitchFamily="2" charset="-122"/>
            </a:endParaRPr>
          </a:p>
        </p:txBody>
      </p:sp>
      <p:sp>
        <p:nvSpPr>
          <p:cNvPr id="5" name="TextBox 3"/>
          <p:cNvSpPr txBox="1"/>
          <p:nvPr/>
        </p:nvSpPr>
        <p:spPr>
          <a:xfrm>
            <a:off x="6459220" y="561340"/>
            <a:ext cx="2180590" cy="460375"/>
          </a:xfrm>
          <a:prstGeom prst="rect">
            <a:avLst/>
          </a:prstGeom>
          <a:noFill/>
          <a:ln w="9525">
            <a:noFill/>
          </a:ln>
        </p:spPr>
        <p:txBody>
          <a:bodyPr wrap="square" anchor="t">
            <a:spAutoFit/>
          </a:bodyPr>
          <a:p>
            <a:pPr algn="l"/>
            <a:r>
              <a:rPr lang="zh-CN" altLang="en-US" sz="2400" b="1" dirty="0">
                <a:solidFill>
                  <a:schemeClr val="accent2"/>
                </a:solidFill>
                <a:latin typeface="幼圆" panose="02010509060101010101" pitchFamily="49" charset="-122"/>
                <a:ea typeface="幼圆" panose="02010509060101010101" pitchFamily="49" charset="-122"/>
              </a:rPr>
              <a:t>作者发文检索</a:t>
            </a:r>
            <a:endParaRPr lang="zh-CN" altLang="en-US" sz="2400" b="1" dirty="0">
              <a:solidFill>
                <a:schemeClr val="accent2"/>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P spid="8"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2" name="图片 1"/>
          <p:cNvPicPr>
            <a:picLocks noChangeAspect="1"/>
          </p:cNvPicPr>
          <p:nvPr/>
        </p:nvPicPr>
        <p:blipFill>
          <a:blip r:embed="rId2"/>
          <a:stretch>
            <a:fillRect/>
          </a:stretch>
        </p:blipFill>
        <p:spPr>
          <a:xfrm>
            <a:off x="8890" y="1244600"/>
            <a:ext cx="9105900" cy="4246880"/>
          </a:xfrm>
          <a:prstGeom prst="rect">
            <a:avLst/>
          </a:prstGeom>
        </p:spPr>
      </p:pic>
      <p:sp>
        <p:nvSpPr>
          <p:cNvPr id="11" name="流程图: 可选过程 10"/>
          <p:cNvSpPr>
            <a:spLocks noChangeArrowheads="1"/>
          </p:cNvSpPr>
          <p:nvPr/>
        </p:nvSpPr>
        <p:spPr bwMode="auto">
          <a:xfrm>
            <a:off x="2667000" y="2421890"/>
            <a:ext cx="1483360" cy="60198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AutoShape 1035"/>
          <p:cNvSpPr/>
          <p:nvPr/>
        </p:nvSpPr>
        <p:spPr>
          <a:xfrm>
            <a:off x="4229735" y="3343910"/>
            <a:ext cx="2110105" cy="694690"/>
          </a:xfrm>
          <a:prstGeom prst="wedgeRoundRectCallout">
            <a:avLst>
              <a:gd name="adj1" fmla="val 464"/>
              <a:gd name="adj2" fmla="val -9113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sz="1600" b="1" dirty="0">
                <a:solidFill>
                  <a:srgbClr val="C00000"/>
                </a:solidFill>
                <a:latin typeface="Times New Roman" panose="02020603050405020304" pitchFamily="2" charset="0"/>
                <a:ea typeface="宋体" panose="02010600030101010101" pitchFamily="2" charset="-122"/>
              </a:rPr>
              <a:t>可以限定在同一句话或同一段落中检索</a:t>
            </a:r>
            <a:endParaRPr sz="1600" b="1" dirty="0">
              <a:solidFill>
                <a:srgbClr val="C00000"/>
              </a:solidFill>
              <a:latin typeface="Times New Roman" panose="02020603050405020304" pitchFamily="2" charset="0"/>
              <a:ea typeface="宋体" panose="02010600030101010101" pitchFamily="2" charset="-122"/>
            </a:endParaRPr>
          </a:p>
        </p:txBody>
      </p:sp>
      <p:sp>
        <p:nvSpPr>
          <p:cNvPr id="74757" name="TextBox 3"/>
          <p:cNvSpPr txBox="1"/>
          <p:nvPr/>
        </p:nvSpPr>
        <p:spPr>
          <a:xfrm>
            <a:off x="6628765" y="561340"/>
            <a:ext cx="1819275" cy="460375"/>
          </a:xfrm>
          <a:prstGeom prst="rect">
            <a:avLst/>
          </a:prstGeom>
          <a:noFill/>
          <a:ln w="9525">
            <a:noFill/>
          </a:ln>
        </p:spPr>
        <p:txBody>
          <a:bodyPr wrap="square" anchor="t">
            <a:spAutoFit/>
          </a:bodyPr>
          <a:p>
            <a:pPr algn="l"/>
            <a:r>
              <a:rPr lang="zh-CN" altLang="en-US" sz="2400" b="1" dirty="0">
                <a:solidFill>
                  <a:schemeClr val="accent2"/>
                </a:solidFill>
                <a:latin typeface="幼圆" panose="02010509060101010101" pitchFamily="49" charset="-122"/>
                <a:ea typeface="幼圆" panose="02010509060101010101" pitchFamily="49" charset="-122"/>
              </a:rPr>
              <a:t>句子检索</a:t>
            </a:r>
            <a:endParaRPr lang="zh-CN" altLang="en-US" sz="2400" b="1" dirty="0">
              <a:solidFill>
                <a:schemeClr val="accent2"/>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8"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2" name="文本框 1"/>
          <p:cNvSpPr txBox="1"/>
          <p:nvPr/>
        </p:nvSpPr>
        <p:spPr>
          <a:xfrm>
            <a:off x="754380" y="1152525"/>
            <a:ext cx="1680845" cy="460375"/>
          </a:xfrm>
          <a:prstGeom prst="rect">
            <a:avLst/>
          </a:prstGeom>
          <a:noFill/>
        </p:spPr>
        <p:txBody>
          <a:bodyPr wrap="none" rtlCol="0" anchor="t">
            <a:spAutoFit/>
          </a:bodyPr>
          <a:p>
            <a:pPr algn="l"/>
            <a:r>
              <a:rPr lang="en-US" alt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4 </a:t>
            </a:r>
            <a:r>
              <a:rPr lang="zh-CN" altLang="en-US"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重庆维普</a:t>
            </a:r>
            <a:endParaRPr lang="zh-CN" altLang="en-US"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endParaRPr>
          </a:p>
        </p:txBody>
      </p:sp>
      <p:sp>
        <p:nvSpPr>
          <p:cNvPr id="5" name="内容占位符 2"/>
          <p:cNvSpPr>
            <a:spLocks noGrp="1"/>
          </p:cNvSpPr>
          <p:nvPr>
            <p:ph idx="1"/>
          </p:nvPr>
        </p:nvSpPr>
        <p:spPr>
          <a:xfrm>
            <a:off x="669925" y="1536700"/>
            <a:ext cx="7877810" cy="4911090"/>
          </a:xfrm>
          <a:noFill/>
          <a:ln>
            <a:noFill/>
          </a:ln>
        </p:spPr>
        <p:txBody>
          <a:bodyPr anchor="t"/>
          <a:p>
            <a:pPr marL="0" indent="0" latinLnBrk="0">
              <a:lnSpc>
                <a:spcPct val="20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 4.1 重庆维普简介</a:t>
            </a:r>
            <a:endParaRPr lang="en-US" sz="2000" b="1">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重庆维普是国内开发最早的中文期刊数据库，</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收录12000余种中文期刊（1989年至今），分8大专辑，</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我校目前购买了</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整库。</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dirty="0">
                <a:solidFill>
                  <a:srgbClr val="C00000"/>
                </a:solidFill>
                <a:latin typeface="Calibri" panose="020F0502020204030204" pitchFamily="34" charset="0"/>
                <a:ea typeface="黑体" panose="02010609060101010101" pitchFamily="49" charset="-122"/>
                <a:sym typeface="+mn-ea"/>
              </a:rPr>
              <a:t>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维普期刊资源整合服务平台</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，是专业化信息服务整合平台，包括以下功能：中刊检索、文献查新、期刊导航、检索历史、引文检索、引用追踪、H指数、影响因子、排除自引、索引分析、排名分析、学科评估、顶尖论文、搜索引擎服务等。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维普智立方，</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除了期刊论文外，也能检索学位论文、会议论文的题录，并跟知网、万方的全文以及CALIS文献传递平台做了很好的链接。其突出功能是能发现科学研究之间的相互联系。</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2" name="文本框 1"/>
          <p:cNvSpPr txBox="1"/>
          <p:nvPr/>
        </p:nvSpPr>
        <p:spPr>
          <a:xfrm>
            <a:off x="754380" y="1152525"/>
            <a:ext cx="1680845" cy="460375"/>
          </a:xfrm>
          <a:prstGeom prst="rect">
            <a:avLst/>
          </a:prstGeom>
          <a:noFill/>
        </p:spPr>
        <p:txBody>
          <a:bodyPr wrap="none" rtlCol="0" anchor="t">
            <a:spAutoFit/>
          </a:bodyPr>
          <a:p>
            <a:pPr algn="l"/>
            <a:r>
              <a:rPr lang="en-US" alt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4 </a:t>
            </a:r>
            <a:r>
              <a:rPr lang="zh-CN" altLang="en-US"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重庆维普</a:t>
            </a:r>
            <a:endParaRPr lang="zh-CN" altLang="en-US"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endParaRPr>
          </a:p>
        </p:txBody>
      </p:sp>
      <p:sp>
        <p:nvSpPr>
          <p:cNvPr id="5" name="内容占位符 2"/>
          <p:cNvSpPr>
            <a:spLocks noGrp="1"/>
          </p:cNvSpPr>
          <p:nvPr>
            <p:ph idx="1"/>
          </p:nvPr>
        </p:nvSpPr>
        <p:spPr>
          <a:xfrm>
            <a:off x="669925" y="1536700"/>
            <a:ext cx="7877810" cy="4911090"/>
          </a:xfrm>
          <a:noFill/>
          <a:ln>
            <a:noFill/>
          </a:ln>
        </p:spPr>
        <p:txBody>
          <a:bodyPr anchor="t"/>
          <a:p>
            <a:pPr marL="0" indent="0" latinLnBrk="0">
              <a:lnSpc>
                <a:spcPct val="20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 4.1 重庆维普简介</a:t>
            </a:r>
            <a:endParaRPr lang="en-US" sz="2000" b="1">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重庆维普是国内最早</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开发</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中文期刊数据库的，</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我校目前购买了</a:t>
            </a:r>
            <a:r>
              <a:rPr lang="zh-CN" altLang="en-US"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期刊资源整合服务平台</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与</a:t>
            </a:r>
            <a:r>
              <a:rPr lang="zh-CN" altLang="en-US"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智立方</a:t>
            </a:r>
            <a:r>
              <a:rPr lang="en-US" altLang="zh-CN" sz="2000" dirty="0">
                <a:solidFill>
                  <a:schemeClr val="tx1"/>
                </a:solidFill>
                <a:latin typeface="Calibri" panose="020F0502020204030204" pitchFamily="34" charset="0"/>
                <a:ea typeface="黑体" panose="02010609060101010101" pitchFamily="49" charset="-122"/>
                <a:sym typeface="+mn-ea"/>
              </a:rPr>
              <a:t> </a:t>
            </a:r>
            <a:r>
              <a:rPr lang="zh-CN" altLang="en-US" sz="2000" dirty="0">
                <a:solidFill>
                  <a:schemeClr val="tx1"/>
                </a:solidFill>
                <a:latin typeface="Calibri" panose="020F0502020204030204" pitchFamily="34" charset="0"/>
                <a:ea typeface="黑体" panose="02010609060101010101" pitchFamily="49" charset="-122"/>
                <a:sym typeface="+mn-ea"/>
              </a:rPr>
              <a:t>。</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dirty="0">
                <a:solidFill>
                  <a:srgbClr val="C00000"/>
                </a:solidFill>
                <a:latin typeface="Calibri" panose="020F0502020204030204" pitchFamily="34" charset="0"/>
                <a:ea typeface="黑体" panose="02010609060101010101" pitchFamily="49" charset="-122"/>
                <a:sym typeface="+mn-ea"/>
              </a:rPr>
              <a:t>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维普期刊资源整合服务平台</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，是专业化信息服务整合平台，</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收录12000余种中文期刊（1989年至今），</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包括文献检索、期刊导航、引文检索、引用追踪、H指数、影响因子、排除自引、索引分析、排名分析、学科评估、顶尖论文等功能。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维普智立方，</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除了期刊论文外，也能检索学位论文、会议论文的题录，并跟知网、万方的全文以及CALIS文献传递平台做了很好的链接。其突出功能是能发现科学研究之间的相互联系。</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938530" y="1152525"/>
            <a:ext cx="7108190" cy="2649855"/>
          </a:xfrm>
          <a:noFill/>
          <a:ln>
            <a:noFill/>
          </a:ln>
        </p:spPr>
        <p:txBody>
          <a:bodyPr anchor="t"/>
          <a:p>
            <a:pPr marL="0" indent="0" latinLnBrk="0">
              <a:lnSpc>
                <a:spcPct val="20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4.2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维普智立方的检索途径</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基本检索</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dirty="0">
              <a:solidFill>
                <a:schemeClr val="tx1"/>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高级检索</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检索式检索</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rgbClr val="00CC66"/>
                </a:solidFill>
                <a:latin typeface="Calibri" panose="020F0502020204030204" pitchFamily="34" charset="0"/>
                <a:ea typeface="黑体" panose="02010609060101010101" pitchFamily="49" charset="-122"/>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对象检索</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2"/>
          <p:cNvSpPr>
            <a:spLocks noGrp="1"/>
          </p:cNvSpPr>
          <p:nvPr/>
        </p:nvSpPr>
        <p:spPr>
          <a:xfrm>
            <a:off x="1097280" y="3802380"/>
            <a:ext cx="6949440" cy="2447290"/>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支持</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逻辑运算符</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“并且”(AND)、“或者”(OR)、“不包含”(NOT)；逻辑运算符AND、OR、NOT必须大写，且前后必须空一格；逻辑运算优先级为：NOT&gt;AND&gt;OR，可通过英文半角括号</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提高优先级；精确检索使用检索框后方的“精确”选项。</a:t>
            </a:r>
            <a:r>
              <a:rPr lang="ar-AE" altLang="zh-CN" sz="2000" kern="1200" dirty="0">
                <a:solidFill>
                  <a:srgbClr val="00B0F0"/>
                </a:solidFill>
                <a:latin typeface="Arial" panose="020B0604020202020204" pitchFamily="34" charset="0"/>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00330" y="1495425"/>
            <a:ext cx="8904605" cy="4176395"/>
          </a:xfrm>
          <a:prstGeom prst="rect">
            <a:avLst/>
          </a:prstGeom>
        </p:spPr>
      </p:pic>
      <p:pic>
        <p:nvPicPr>
          <p:cNvPr id="16386"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8" name="AutoShape 1035"/>
          <p:cNvSpPr/>
          <p:nvPr/>
        </p:nvSpPr>
        <p:spPr>
          <a:xfrm>
            <a:off x="1320165" y="3253740"/>
            <a:ext cx="2200275" cy="659130"/>
          </a:xfrm>
          <a:prstGeom prst="wedgeRoundRectCallout">
            <a:avLst>
              <a:gd name="adj1" fmla="val -4246"/>
              <a:gd name="adj2" fmla="val -85486"/>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sz="1600" b="1" dirty="0">
                <a:solidFill>
                  <a:srgbClr val="C00000"/>
                </a:solidFill>
                <a:latin typeface="Times New Roman" panose="02020603050405020304" pitchFamily="2" charset="0"/>
                <a:ea typeface="宋体" panose="02010600030101010101" pitchFamily="2" charset="-122"/>
              </a:rPr>
              <a:t>默认</a:t>
            </a:r>
            <a:r>
              <a:rPr lang="zh-CN" sz="1600" b="1" dirty="0">
                <a:solidFill>
                  <a:srgbClr val="C00000"/>
                </a:solidFill>
                <a:latin typeface="Times New Roman" panose="02020603050405020304" pitchFamily="2" charset="0"/>
                <a:ea typeface="宋体" panose="02010600030101010101" pitchFamily="2" charset="-122"/>
              </a:rPr>
              <a:t>基本</a:t>
            </a:r>
            <a:r>
              <a:rPr sz="1600" b="1" dirty="0">
                <a:solidFill>
                  <a:srgbClr val="C00000"/>
                </a:solidFill>
                <a:latin typeface="Times New Roman" panose="02020603050405020304" pitchFamily="2" charset="0"/>
                <a:ea typeface="宋体" panose="02010600030101010101" pitchFamily="2" charset="-122"/>
              </a:rPr>
              <a:t>检索</a:t>
            </a:r>
            <a:r>
              <a:rPr lang="zh-CN" sz="1600" b="1" dirty="0">
                <a:solidFill>
                  <a:srgbClr val="C00000"/>
                </a:solidFill>
                <a:latin typeface="Times New Roman" panose="02020603050405020304" pitchFamily="2" charset="0"/>
                <a:ea typeface="宋体" panose="02010600030101010101" pitchFamily="2" charset="-122"/>
              </a:rPr>
              <a:t>，直接输入检索词进行</a:t>
            </a:r>
            <a:r>
              <a:rPr sz="1600" b="1" dirty="0">
                <a:solidFill>
                  <a:srgbClr val="C00000"/>
                </a:solidFill>
                <a:latin typeface="Times New Roman" panose="02020603050405020304" pitchFamily="2" charset="0"/>
                <a:ea typeface="宋体" panose="02010600030101010101" pitchFamily="2" charset="-122"/>
              </a:rPr>
              <a:t>检索</a:t>
            </a:r>
            <a:endParaRPr lang="zh-CN" sz="1600" b="1" dirty="0">
              <a:solidFill>
                <a:srgbClr val="C00000"/>
              </a:solidFill>
              <a:latin typeface="Times New Roman" panose="02020603050405020304" pitchFamily="2" charset="0"/>
              <a:ea typeface="宋体" panose="02010600030101010101" pitchFamily="2" charset="-122"/>
            </a:endParaRPr>
          </a:p>
        </p:txBody>
      </p:sp>
      <p:sp>
        <p:nvSpPr>
          <p:cNvPr id="2" name="流程图: 可选过程 1"/>
          <p:cNvSpPr>
            <a:spLocks noChangeArrowheads="1"/>
          </p:cNvSpPr>
          <p:nvPr/>
        </p:nvSpPr>
        <p:spPr bwMode="auto">
          <a:xfrm>
            <a:off x="7835900" y="2431415"/>
            <a:ext cx="725170" cy="32004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AutoShape 1035"/>
          <p:cNvSpPr/>
          <p:nvPr/>
        </p:nvSpPr>
        <p:spPr>
          <a:xfrm>
            <a:off x="7160895" y="3067050"/>
            <a:ext cx="1491615" cy="365760"/>
          </a:xfrm>
          <a:prstGeom prst="wedgeRoundRectCallout">
            <a:avLst>
              <a:gd name="adj1" fmla="val -915"/>
              <a:gd name="adj2" fmla="val -10399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高级检索入口</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3" name="流程图: 可选过程 2"/>
          <p:cNvSpPr>
            <a:spLocks noChangeArrowheads="1"/>
          </p:cNvSpPr>
          <p:nvPr/>
        </p:nvSpPr>
        <p:spPr bwMode="auto">
          <a:xfrm>
            <a:off x="1435735" y="2408555"/>
            <a:ext cx="6291580" cy="342900"/>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4757" name="TextBox 3"/>
          <p:cNvSpPr txBox="1"/>
          <p:nvPr/>
        </p:nvSpPr>
        <p:spPr>
          <a:xfrm>
            <a:off x="6998970" y="692150"/>
            <a:ext cx="1562100"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基本检索</a:t>
            </a:r>
            <a:endParaRPr lang="zh-CN" altLang="en-US" sz="2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 grpId="0" bldLvl="0" animBg="1"/>
      <p:bldP spid="11" grpId="0" bldLvl="0" animBg="1"/>
      <p:bldP spid="3"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74757" name="TextBox 3"/>
          <p:cNvSpPr txBox="1"/>
          <p:nvPr/>
        </p:nvSpPr>
        <p:spPr>
          <a:xfrm>
            <a:off x="6787515" y="539115"/>
            <a:ext cx="1517650"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高级检索</a:t>
            </a:r>
            <a:endParaRPr lang="zh-CN" altLang="en-US" sz="2400" b="1" dirty="0">
              <a:solidFill>
                <a:schemeClr val="accent2"/>
              </a:solidFill>
              <a:latin typeface="幼圆" panose="02010509060101010101" pitchFamily="49" charset="-122"/>
              <a:ea typeface="幼圆" panose="02010509060101010101" pitchFamily="49" charset="-122"/>
            </a:endParaRPr>
          </a:p>
        </p:txBody>
      </p:sp>
      <p:sp>
        <p:nvSpPr>
          <p:cNvPr id="6" name="内容占位符 5"/>
          <p:cNvSpPr>
            <a:spLocks noGrp="1"/>
          </p:cNvSpPr>
          <p:nvPr>
            <p:ph idx="1"/>
          </p:nvPr>
        </p:nvSpPr>
        <p:spPr>
          <a:xfrm>
            <a:off x="703580" y="1152525"/>
            <a:ext cx="7989570" cy="1056005"/>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举例：</a:t>
            </a:r>
            <a:r>
              <a:rPr sz="2000" kern="1200">
                <a:latin typeface="微软雅黑" panose="020B0503020204020204" pitchFamily="34" charset="-122"/>
                <a:ea typeface="微软雅黑" panose="020B0503020204020204" pitchFamily="34" charset="-122"/>
                <a:cs typeface="微软雅黑" panose="020B0503020204020204" pitchFamily="34" charset="-122"/>
              </a:rPr>
              <a:t>查找2010年以来，磁共振成像（MRI）技术运用于小儿结核性脑膜炎的诊断方面的文章。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 2"/>
          <p:cNvSpPr/>
          <p:nvPr/>
        </p:nvSpPr>
        <p:spPr>
          <a:xfrm rot="10800000" flipV="1">
            <a:off x="916940" y="1405890"/>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4" name="图片 3"/>
          <p:cNvPicPr>
            <a:picLocks noChangeAspect="1"/>
          </p:cNvPicPr>
          <p:nvPr/>
        </p:nvPicPr>
        <p:blipFill>
          <a:blip r:embed="rId2"/>
          <a:stretch>
            <a:fillRect/>
          </a:stretch>
        </p:blipFill>
        <p:spPr>
          <a:xfrm>
            <a:off x="1562100" y="2344420"/>
            <a:ext cx="6019165" cy="437896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4" name="TextBox 3"/>
          <p:cNvSpPr txBox="1"/>
          <p:nvPr/>
        </p:nvSpPr>
        <p:spPr>
          <a:xfrm>
            <a:off x="6671945" y="516255"/>
            <a:ext cx="1845310"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检索式检索</a:t>
            </a:r>
            <a:endParaRPr lang="zh-CN" altLang="en-US" sz="2000" b="1" dirty="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2"/>
          <a:stretch>
            <a:fillRect/>
          </a:stretch>
        </p:blipFill>
        <p:spPr>
          <a:xfrm>
            <a:off x="727710" y="1152525"/>
            <a:ext cx="7688580" cy="553529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19710" y="1735455"/>
            <a:ext cx="8743950" cy="3286760"/>
          </a:xfrm>
          <a:prstGeom prst="rect">
            <a:avLst/>
          </a:prstGeom>
        </p:spPr>
      </p:pic>
      <p:pic>
        <p:nvPicPr>
          <p:cNvPr id="16386"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74757" name="TextBox 3"/>
          <p:cNvSpPr txBox="1"/>
          <p:nvPr/>
        </p:nvSpPr>
        <p:spPr>
          <a:xfrm>
            <a:off x="6840855" y="516255"/>
            <a:ext cx="1517650" cy="460375"/>
          </a:xfrm>
          <a:prstGeom prst="rect">
            <a:avLst/>
          </a:prstGeom>
          <a:noFill/>
          <a:ln w="9525">
            <a:noFill/>
          </a:ln>
        </p:spPr>
        <p:txBody>
          <a:bodyPr wrap="square" anchor="t">
            <a:spAutoFit/>
          </a:bodyPr>
          <a:p>
            <a:r>
              <a:rPr lang="zh-CN" altLang="en-US" sz="2400" b="1" dirty="0">
                <a:solidFill>
                  <a:schemeClr val="accent2"/>
                </a:solidFill>
                <a:latin typeface="幼圆" panose="02010509060101010101" pitchFamily="49" charset="-122"/>
                <a:ea typeface="幼圆" panose="02010509060101010101" pitchFamily="49" charset="-122"/>
              </a:rPr>
              <a:t>对象检索</a:t>
            </a:r>
            <a:endParaRPr lang="zh-CN" altLang="en-US" sz="2400" b="1" dirty="0">
              <a:solidFill>
                <a:schemeClr val="accent2"/>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2" name="文本框 1"/>
          <p:cNvSpPr txBox="1"/>
          <p:nvPr/>
        </p:nvSpPr>
        <p:spPr>
          <a:xfrm>
            <a:off x="797560" y="1064895"/>
            <a:ext cx="5151120" cy="460375"/>
          </a:xfrm>
          <a:prstGeom prst="rect">
            <a:avLst/>
          </a:prstGeom>
          <a:noFill/>
        </p:spPr>
        <p:txBody>
          <a:bodyPr wrap="none" rtlCol="0" anchor="t">
            <a:spAutoFit/>
          </a:bodyPr>
          <a:p>
            <a:pPr algn="l"/>
            <a:r>
              <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1</a:t>
            </a:r>
            <a:r>
              <a:rPr lang="en-US" alt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 </a:t>
            </a:r>
            <a:r>
              <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中国生物医学文献数据库（CBM）</a:t>
            </a:r>
            <a:endPar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endParaRPr>
          </a:p>
        </p:txBody>
      </p:sp>
      <p:sp>
        <p:nvSpPr>
          <p:cNvPr id="3" name="文本框 2"/>
          <p:cNvSpPr txBox="1"/>
          <p:nvPr/>
        </p:nvSpPr>
        <p:spPr>
          <a:xfrm>
            <a:off x="927735" y="1635125"/>
            <a:ext cx="2540000" cy="398780"/>
          </a:xfrm>
          <a:prstGeom prst="rect">
            <a:avLst/>
          </a:prstGeom>
          <a:noFill/>
        </p:spPr>
        <p:txBody>
          <a:bodyPr wrap="square" rtlCol="0" anchor="t">
            <a:spAutoFit/>
          </a:bodyPr>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1.1 CBM简介</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内容占位符 2"/>
          <p:cNvSpPr>
            <a:spLocks noGrp="1"/>
          </p:cNvSpPr>
          <p:nvPr>
            <p:ph idx="1"/>
          </p:nvPr>
        </p:nvSpPr>
        <p:spPr>
          <a:xfrm>
            <a:off x="797560" y="1945640"/>
            <a:ext cx="7787640" cy="4019550"/>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dirty="0">
                <a:solidFill>
                  <a:srgbClr val="00CC66"/>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kern="1200">
                <a:solidFill>
                  <a:srgbClr val="C00000"/>
                </a:solidFill>
                <a:ea typeface="微软雅黑" panose="020B0503020204020204" pitchFamily="34" charset="-122"/>
              </a:rPr>
              <a:t>中国生物医学文献服务系统（SinoMed）</a:t>
            </a:r>
            <a:r>
              <a:rPr lang="zh-CN" altLang="en-US" sz="2000" kern="1200">
                <a:ea typeface="微软雅黑" panose="020B0503020204020204" pitchFamily="34" charset="-122"/>
              </a:rPr>
              <a:t>，是中国医学科学院医学信息研究所开发研制的综合性医学文献服务平台,整合了中国生物医学文献数据库（CBM）、西文生物医学文献数据库（WBM）等多种资源,是集检索、免费获取、个性化定题服务、全文传递服务于一体的生物医学中外文文献服务系统。</a:t>
            </a:r>
            <a:endParaRPr lang="zh-CN" altLang="en-US" sz="2000" kern="1200">
              <a:ea typeface="微软雅黑" panose="020B0503020204020204" pitchFamily="34" charset="-122"/>
            </a:endParaRPr>
          </a:p>
          <a:p>
            <a:pPr marL="0" indent="0" latinLnBrk="0">
              <a:lnSpc>
                <a:spcPct val="150000"/>
              </a:lnSpc>
              <a:spcBef>
                <a:spcPts val="0"/>
              </a:spcBef>
              <a:buNone/>
            </a:pPr>
            <a:r>
              <a:rPr lang="zh-CN" altLang="en-US" sz="2000" kern="1200">
                <a:ea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 </a:t>
            </a:r>
            <a:r>
              <a:rPr lang="en-US" altLang="zh-CN" sz="2000" dirty="0">
                <a:solidFill>
                  <a:srgbClr val="C00000"/>
                </a:solidFill>
                <a:latin typeface="Calibri" panose="020F0502020204030204" pitchFamily="34" charset="0"/>
                <a:ea typeface="黑体" panose="02010609060101010101" pitchFamily="49" charset="-122"/>
                <a:sym typeface="+mn-ea"/>
              </a:rPr>
              <a:t> </a:t>
            </a:r>
            <a:r>
              <a:rPr lang="zh-CN" altLang="en-US" sz="2000" kern="1200">
                <a:solidFill>
                  <a:srgbClr val="C00000"/>
                </a:solidFill>
                <a:ea typeface="微软雅黑" panose="020B0503020204020204" pitchFamily="34" charset="-122"/>
              </a:rPr>
              <a:t>中国生物医学文献数据库 （CBM)），</a:t>
            </a:r>
            <a:r>
              <a:rPr lang="zh-CN" altLang="en-US" sz="2000" kern="1200">
                <a:ea typeface="微软雅黑" panose="020B0503020204020204" pitchFamily="34" charset="-122"/>
              </a:rPr>
              <a:t>是中国医学科学院医学信息研究所开发研制的生物医学文摘数据库。</a:t>
            </a:r>
            <a:endParaRPr lang="zh-CN" altLang="en-US" sz="2000" kern="1200">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19458" name="文本框 8"/>
          <p:cNvSpPr txBox="1"/>
          <p:nvPr/>
        </p:nvSpPr>
        <p:spPr>
          <a:xfrm>
            <a:off x="1761173" y="1633538"/>
            <a:ext cx="5091112" cy="737235"/>
          </a:xfrm>
          <a:prstGeom prst="rect">
            <a:avLst/>
          </a:prstGeom>
          <a:noFill/>
          <a:ln w="9525">
            <a:noFill/>
          </a:ln>
        </p:spPr>
        <p:txBody>
          <a:bodyPr wrap="square" anchor="t">
            <a:spAutoFit/>
          </a:bodyPr>
          <a:p>
            <a:pPr algn="ctr" defTabSz="914400">
              <a:lnSpc>
                <a:spcPct val="150000"/>
              </a:lnSpc>
            </a:pPr>
            <a:r>
              <a:rPr lang="zh-CN" altLang="en-US" sz="2800" dirty="0">
                <a:latin typeface="微软雅黑" panose="020B0503020204020204" pitchFamily="34" charset="-122"/>
                <a:ea typeface="微软雅黑" panose="020B0503020204020204" pitchFamily="34" charset="-122"/>
                <a:sym typeface="宋体" panose="02010600030101010101" pitchFamily="2" charset="-122"/>
              </a:rPr>
              <a:t>第二部分 外文数据库</a:t>
            </a:r>
            <a:endParaRPr lang="zh-CN" altLang="en-US" sz="28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9459" name="文本框 1"/>
          <p:cNvSpPr txBox="1"/>
          <p:nvPr/>
        </p:nvSpPr>
        <p:spPr>
          <a:xfrm>
            <a:off x="2766060" y="2644775"/>
            <a:ext cx="4187825" cy="1568450"/>
          </a:xfrm>
          <a:prstGeom prst="rect">
            <a:avLst/>
          </a:prstGeom>
          <a:noFill/>
          <a:ln w="9525">
            <a:noFill/>
          </a:ln>
        </p:spPr>
        <p:txBody>
          <a:bodyPr wrap="square" anchor="t">
            <a:spAutoFit/>
          </a:bodyPr>
          <a:p>
            <a:pPr algn="l" eaLnBrk="0" hangingPunct="0">
              <a:lnSpc>
                <a:spcPct val="200000"/>
              </a:lnSpc>
            </a:pPr>
            <a:r>
              <a:rPr lang="zh-CN" altLang="zh-CN" sz="2400" dirty="0">
                <a:solidFill>
                  <a:schemeClr val="accent2"/>
                </a:solidFill>
                <a:latin typeface="微软雅黑" panose="020B0503020204020204" pitchFamily="34" charset="-122"/>
                <a:ea typeface="微软雅黑" panose="020B0503020204020204" pitchFamily="34" charset="-122"/>
              </a:rPr>
              <a:t>1  PubMed数据库</a:t>
            </a:r>
            <a:endParaRPr lang="zh-CN" altLang="zh-CN" sz="2400" dirty="0">
              <a:solidFill>
                <a:schemeClr val="accent2"/>
              </a:solidFill>
              <a:latin typeface="微软雅黑" panose="020B0503020204020204" pitchFamily="34" charset="-122"/>
              <a:ea typeface="微软雅黑" panose="020B0503020204020204" pitchFamily="34" charset="-122"/>
            </a:endParaRPr>
          </a:p>
          <a:p>
            <a:pPr algn="l" eaLnBrk="0" hangingPunct="0">
              <a:lnSpc>
                <a:spcPct val="200000"/>
              </a:lnSpc>
            </a:pPr>
            <a:r>
              <a:rPr lang="zh-CN" altLang="zh-CN" sz="2400" dirty="0">
                <a:solidFill>
                  <a:schemeClr val="accent2"/>
                </a:solidFill>
                <a:latin typeface="微软雅黑" panose="020B0503020204020204" pitchFamily="34" charset="-122"/>
                <a:ea typeface="微软雅黑" panose="020B0503020204020204" pitchFamily="34" charset="-122"/>
                <a:sym typeface="+mn-ea"/>
              </a:rPr>
              <a:t>2  济南泉方本地</a:t>
            </a:r>
            <a:r>
              <a:rPr lang="zh-CN" altLang="zh-CN" sz="2400" dirty="0">
                <a:solidFill>
                  <a:schemeClr val="accent2"/>
                </a:solidFill>
                <a:latin typeface="微软雅黑" panose="020B0503020204020204" pitchFamily="34" charset="-122"/>
                <a:ea typeface="微软雅黑" panose="020B0503020204020204" pitchFamily="34" charset="-122"/>
                <a:sym typeface="+mn-ea"/>
              </a:rPr>
              <a:t>PubMed</a:t>
            </a:r>
            <a:endParaRPr lang="en-US" altLang="zh-CN" sz="2400" dirty="0">
              <a:solidFill>
                <a:schemeClr val="accent2"/>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2" name="文本框 1"/>
          <p:cNvSpPr txBox="1"/>
          <p:nvPr/>
        </p:nvSpPr>
        <p:spPr>
          <a:xfrm>
            <a:off x="797560" y="1064895"/>
            <a:ext cx="2670175" cy="460375"/>
          </a:xfrm>
          <a:prstGeom prst="rect">
            <a:avLst/>
          </a:prstGeom>
          <a:noFill/>
        </p:spPr>
        <p:txBody>
          <a:bodyPr wrap="none" rtlCol="0" anchor="t">
            <a:spAutoFit/>
          </a:bodyPr>
          <a:p>
            <a:pPr algn="l"/>
            <a:r>
              <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1</a:t>
            </a:r>
            <a:r>
              <a:rPr lang="en-US" alt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 </a:t>
            </a:r>
            <a:r>
              <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PubMed数据库</a:t>
            </a:r>
            <a:endPar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endParaRPr>
          </a:p>
        </p:txBody>
      </p:sp>
      <p:sp>
        <p:nvSpPr>
          <p:cNvPr id="3" name="文本框 2"/>
          <p:cNvSpPr txBox="1"/>
          <p:nvPr/>
        </p:nvSpPr>
        <p:spPr>
          <a:xfrm>
            <a:off x="927735" y="1635125"/>
            <a:ext cx="2540000" cy="398780"/>
          </a:xfrm>
          <a:prstGeom prst="rect">
            <a:avLst/>
          </a:prstGeom>
          <a:noFill/>
        </p:spPr>
        <p:txBody>
          <a:bodyPr wrap="square" rtlCol="0" anchor="t">
            <a:spAutoFit/>
          </a:bodyPr>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1.1 PubMed简介</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内容占位符 2"/>
          <p:cNvSpPr>
            <a:spLocks noGrp="1"/>
          </p:cNvSpPr>
          <p:nvPr>
            <p:ph idx="1"/>
          </p:nvPr>
        </p:nvSpPr>
        <p:spPr>
          <a:xfrm>
            <a:off x="797560" y="1945640"/>
            <a:ext cx="7787640" cy="2446655"/>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1.1.1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PubMed的基本情况</a:t>
            </a:r>
            <a:r>
              <a:rPr lang="en-US" altLang="zh-CN" sz="2000" dirty="0">
                <a:solidFill>
                  <a:srgbClr val="00CC66"/>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PubMed是</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美国国立医学图书馆</a:t>
            </a:r>
            <a:r>
              <a:rPr lang="zh-CN" altLang="en-US" sz="2000" kern="1200">
                <a:ea typeface="微软雅黑" panose="020B0503020204020204" pitchFamily="34" charset="-122"/>
                <a:cs typeface="+mn-lt"/>
              </a:rPr>
              <a:t>（NLM）</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所属的国家生物技术信息中心</a:t>
            </a:r>
            <a:r>
              <a:rPr lang="zh-CN" altLang="en-US" sz="2000" kern="1200">
                <a:ea typeface="微软雅黑" panose="020B0503020204020204" pitchFamily="34" charset="-122"/>
                <a:cs typeface="+mn-lt"/>
              </a:rPr>
              <a:t>（NCBI）</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开发的一个以Web方式向用户提供服务的生物医学文献检索系统，是继Medline国际联机检索和光盘检索之后推出的一种网络检索方式。</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2"/>
          <a:stretch>
            <a:fillRect/>
          </a:stretch>
        </p:blipFill>
        <p:spPr>
          <a:xfrm>
            <a:off x="526415" y="4480560"/>
            <a:ext cx="8298815" cy="22733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799465" y="1152525"/>
            <a:ext cx="7522845" cy="4303395"/>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1.1.2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PubMed的由来</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1879年</a:t>
            </a:r>
            <a:r>
              <a:rPr sz="2000" kern="1200">
                <a:latin typeface="微软雅黑" panose="020B0503020204020204" pitchFamily="34" charset="-122"/>
                <a:ea typeface="微软雅黑" panose="020B0503020204020204" pitchFamily="34" charset="-122"/>
                <a:cs typeface="微软雅黑" panose="020B0503020204020204" pitchFamily="34" charset="-122"/>
              </a:rPr>
              <a:t>，最早可以追溯到1879年</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NLM</a:t>
            </a:r>
            <a:r>
              <a:rPr sz="2000" kern="1200">
                <a:latin typeface="微软雅黑" panose="020B0503020204020204" pitchFamily="34" charset="-122"/>
                <a:ea typeface="微软雅黑" panose="020B0503020204020204" pitchFamily="34" charset="-122"/>
                <a:cs typeface="微软雅黑" panose="020B0503020204020204" pitchFamily="34" charset="-122"/>
              </a:rPr>
              <a:t>编译出版的医学文献检索刊物《医学索引》（Index Medicus</a:t>
            </a:r>
            <a:r>
              <a:rPr lang="zh-CN" sz="2000" kern="1200">
                <a:latin typeface="微软雅黑" panose="020B0503020204020204" pitchFamily="34" charset="-122"/>
                <a:ea typeface="微软雅黑" panose="020B0503020204020204" pitchFamily="34" charset="-122"/>
                <a:cs typeface="微软雅黑" panose="020B0503020204020204" pitchFamily="34" charset="-122"/>
              </a:rPr>
              <a:t>，</a:t>
            </a:r>
            <a:r>
              <a: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IM</a:t>
            </a:r>
            <a:r>
              <a:rPr sz="2000" kern="1200">
                <a:latin typeface="微软雅黑" panose="020B0503020204020204" pitchFamily="34" charset="-122"/>
                <a:ea typeface="微软雅黑" panose="020B0503020204020204" pitchFamily="34" charset="-122"/>
                <a:cs typeface="微软雅黑" panose="020B0503020204020204" pitchFamily="34" charset="-122"/>
              </a:rPr>
              <a:t>），世界上第一个医学文献检索工具。</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1964年</a:t>
            </a:r>
            <a:r>
              <a:rPr sz="2000" kern="1200">
                <a:latin typeface="微软雅黑" panose="020B0503020204020204" pitchFamily="34" charset="-122"/>
                <a:ea typeface="微软雅黑" panose="020B0503020204020204" pitchFamily="34" charset="-122"/>
                <a:cs typeface="微软雅黑" panose="020B0503020204020204" pitchFamily="34" charset="-122"/>
              </a:rPr>
              <a:t>，为了实现IM的自动化编辑出版，NLM开发了“医学文献分析与检索系统”（Medical Literature Analysis and Retrieval System, 简称</a:t>
            </a:r>
            <a:r>
              <a: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MEDLARS</a:t>
            </a:r>
            <a:r>
              <a:rPr sz="2000" kern="1200">
                <a:latin typeface="微软雅黑" panose="020B0503020204020204" pitchFamily="34" charset="-122"/>
                <a:ea typeface="微软雅黑" panose="020B0503020204020204" pitchFamily="34" charset="-122"/>
                <a:cs typeface="微软雅黑" panose="020B0503020204020204" pitchFamily="34" charset="-122"/>
              </a:rPr>
              <a:t>）。目前MEDLARS已拥有40多个数据库，其中最重要、最大、且发展最早的为Medline (MEDLARS ON LINE) 生物医学数据库。</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799465" y="1152525"/>
            <a:ext cx="7522845" cy="4303395"/>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1971年</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Medline正式建成联机数据库，并通过MEDLARS开展国际联机检索服务。自Medline 投入联机检索服务以来，一直是MEDLARS最大的、使用频率最高的数据库。</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1983年</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，随着光盘技术的发展，Medline 光盘数据库建成，并得到了广泛的应用。</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1997年</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，NCBI在Entrez 集成检索系统上开发了基于互联网，以Medline数据库为核心内容的检索系统，即Medline网络版开通，取名PubMed（意思是Publisher 与 Medline两家联合），并向全世界免费开放。</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767080" y="955040"/>
            <a:ext cx="7610475" cy="5662930"/>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1.1.3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PubMed的特点</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ar-AE" altLang="zh-CN" sz="20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rPr>
              <a:t>收录权威生物医学期刊最多——收录全世界80多个国家11000多种生物医学期刊的文摘及题录数据,主要是生物医学、卫生保健及生命科学相关文献，2000年起增加了环境科学、生物和动物学、生物物理学和生物化学等生命科学方面的研究内容。</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dirty="0">
                <a:solidFill>
                  <a:srgbClr val="00B0F0"/>
                </a:solidFill>
                <a:latin typeface="Arial" panose="020B0604020202020204" pitchFamily="34" charset="0"/>
                <a:sym typeface="+mn-ea"/>
              </a:rPr>
              <a:t>٭</a:t>
            </a:r>
            <a:r>
              <a:rPr sz="2000" kern="1200">
                <a:latin typeface="微软雅黑" panose="020B0503020204020204" pitchFamily="34" charset="-122"/>
                <a:ea typeface="微软雅黑" panose="020B0503020204020204" pitchFamily="34" charset="-122"/>
                <a:cs typeface="微软雅黑" panose="020B0503020204020204" pitchFamily="34" charset="-122"/>
              </a:rPr>
              <a:t> 标引质量高（利用MeSH词表实现主题词检索）</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dirty="0">
                <a:solidFill>
                  <a:srgbClr val="00B0F0"/>
                </a:solidFill>
                <a:latin typeface="Arial" panose="020B0604020202020204" pitchFamily="34" charset="0"/>
                <a:sym typeface="+mn-ea"/>
              </a:rPr>
              <a:t>٭</a:t>
            </a:r>
            <a:r>
              <a:rPr sz="2000" kern="1200">
                <a:latin typeface="微软雅黑" panose="020B0503020204020204" pitchFamily="34" charset="-122"/>
                <a:ea typeface="微软雅黑" panose="020B0503020204020204" pitchFamily="34" charset="-122"/>
                <a:cs typeface="微软雅黑" panose="020B0503020204020204" pitchFamily="34" charset="-122"/>
              </a:rPr>
              <a:t> 时效性极强（每周5天更新）</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dirty="0">
                <a:solidFill>
                  <a:srgbClr val="00B0F0"/>
                </a:solidFill>
                <a:latin typeface="Arial" panose="020B0604020202020204" pitchFamily="34" charset="0"/>
                <a:sym typeface="+mn-ea"/>
              </a:rPr>
              <a:t>٭</a:t>
            </a:r>
            <a:r>
              <a:rPr sz="2000" kern="1200">
                <a:latin typeface="微软雅黑" panose="020B0503020204020204" pitchFamily="34" charset="-122"/>
                <a:ea typeface="微软雅黑" panose="020B0503020204020204" pitchFamily="34" charset="-122"/>
                <a:cs typeface="微软雅黑" panose="020B0503020204020204" pitchFamily="34" charset="-122"/>
              </a:rPr>
              <a:t> 回溯年代久远（1948年至今）</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dirty="0">
                <a:solidFill>
                  <a:srgbClr val="00B0F0"/>
                </a:solidFill>
                <a:latin typeface="Arial" panose="020B0604020202020204" pitchFamily="34" charset="0"/>
                <a:sym typeface="+mn-ea"/>
              </a:rPr>
              <a:t>٭</a:t>
            </a:r>
            <a:r>
              <a:rPr lang="ar-AE" altLang="zh-CN" sz="2000" dirty="0">
                <a:solidFill>
                  <a:srgbClr val="00B0F0"/>
                </a:solidFill>
                <a:latin typeface="Arial" panose="020B0604020202020204" pitchFamily="34" charset="0"/>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rPr>
              <a:t>检索途径多样便捷，检准率高（限定多）</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dirty="0">
                <a:solidFill>
                  <a:srgbClr val="00B0F0"/>
                </a:solidFill>
                <a:latin typeface="Arial" panose="020B0604020202020204" pitchFamily="34" charset="0"/>
                <a:sym typeface="+mn-ea"/>
              </a:rPr>
              <a:t>٭</a:t>
            </a: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sz="2000" kern="1200">
                <a:latin typeface="微软雅黑" panose="020B0503020204020204" pitchFamily="34" charset="-122"/>
                <a:ea typeface="微软雅黑" panose="020B0503020204020204" pitchFamily="34" charset="-122"/>
                <a:cs typeface="微软雅黑" panose="020B0503020204020204" pitchFamily="34" charset="-122"/>
              </a:rPr>
              <a:t>免费开放，题录型，</a:t>
            </a:r>
            <a:r>
              <a:rPr sz="2000" kern="1200">
                <a:latin typeface="微软雅黑" panose="020B0503020204020204" pitchFamily="34" charset="-122"/>
                <a:ea typeface="微软雅黑" panose="020B0503020204020204" pitchFamily="34" charset="-122"/>
                <a:cs typeface="微软雅黑" panose="020B0503020204020204" pitchFamily="34" charset="-122"/>
              </a:rPr>
              <a:t>部分文献可直接获取全文</a:t>
            </a:r>
            <a:endParaRPr lang="zh-CN" altLang="en-US" sz="2000" dirty="0">
              <a:solidFill>
                <a:srgbClr val="C00000"/>
              </a:solidFill>
              <a:latin typeface="微软雅黑" panose="020B0503020204020204" pitchFamily="34" charset="-122"/>
              <a:ea typeface="微软雅黑" panose="020B0503020204020204" pitchFamily="34" charset="-122"/>
              <a:sym typeface="+mn-ea"/>
            </a:endParaRPr>
          </a:p>
          <a:p>
            <a:pPr marL="0" indent="0" eaLnBrk="1" latinLnBrk="0" hangingPunct="1">
              <a:lnSpc>
                <a:spcPct val="150000"/>
              </a:lnSpc>
              <a:spcBef>
                <a:spcPts val="0"/>
              </a:spcBef>
              <a:buNone/>
            </a:pPr>
            <a:r>
              <a:rPr lang="zh-CN" altLang="en-US" sz="2000" dirty="0">
                <a:solidFill>
                  <a:srgbClr val="C00000"/>
                </a:solidFill>
                <a:latin typeface="微软雅黑" panose="020B0503020204020204" pitchFamily="34" charset="-122"/>
                <a:ea typeface="微软雅黑" panose="020B0503020204020204" pitchFamily="34" charset="-122"/>
                <a:sym typeface="+mn-ea"/>
              </a:rPr>
              <a:t>      网址：</a:t>
            </a:r>
            <a:r>
              <a:rPr lang="en-US" altLang="zh-CN" sz="2000" dirty="0">
                <a:solidFill>
                  <a:srgbClr val="C00000"/>
                </a:solidFill>
                <a:sym typeface="+mn-ea"/>
                <a:hlinkClick r:id="rId2"/>
              </a:rPr>
              <a:t>https://www.ncbi.nlm.nih.gov/pubmed/</a:t>
            </a:r>
            <a:endParaRPr lang="en-US" altLang="zh-CN" sz="2000" dirty="0">
              <a:solidFill>
                <a:srgbClr val="C00000"/>
              </a:solidFill>
              <a:sym typeface="+mn-ea"/>
            </a:endParaRPr>
          </a:p>
          <a:p>
            <a:pPr marL="0" indent="0" eaLnBrk="1" latinLnBrk="0" hangingPunct="1">
              <a:lnSpc>
                <a:spcPct val="150000"/>
              </a:lnSpc>
              <a:spcBef>
                <a:spcPts val="0"/>
              </a:spcBef>
              <a:buNone/>
            </a:pPr>
            <a:r>
              <a:rPr lang="en-US" altLang="zh-CN" sz="2000" dirty="0">
                <a:solidFill>
                  <a:srgbClr val="C00000"/>
                </a:solidFill>
                <a:sym typeface="+mn-ea"/>
              </a:rPr>
              <a:t>                 </a:t>
            </a:r>
            <a:r>
              <a:rPr lang="en-US" altLang="zh-CN" sz="2000" dirty="0">
                <a:solidFill>
                  <a:srgbClr val="C00000"/>
                </a:solidFill>
                <a:sym typeface="+mn-ea"/>
                <a:hlinkClick r:id="rId3"/>
              </a:rPr>
              <a:t>http://www.pubmed.gov</a:t>
            </a:r>
            <a:endParaRPr lang="en-US" altLang="zh-CN" sz="2000" dirty="0">
              <a:latin typeface="Comic Sans MS" panose="030F0702030302020204" pitchFamily="66" charset="0"/>
              <a:ea typeface="宋体" panose="02010600030101010101" pitchFamily="2" charset="-122"/>
            </a:endParaRPr>
          </a:p>
          <a:p>
            <a:pPr marL="0" indent="0" latinLnBrk="0">
              <a:lnSpc>
                <a:spcPct val="150000"/>
              </a:lnSpc>
              <a:spcBef>
                <a:spcPts val="0"/>
              </a:spcBef>
              <a:buNone/>
            </a:pP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678815" y="877570"/>
            <a:ext cx="7610475" cy="3732530"/>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1.1.4</a:t>
            </a:r>
            <a:r>
              <a:rPr lang="en-US" altLang="zh-CN" sz="2000" dirty="0">
                <a:solidFill>
                  <a:srgbClr val="00CC66"/>
                </a:solidFill>
                <a:latin typeface="Calibri" panose="020F0502020204030204" pitchFamily="34" charset="0"/>
                <a:ea typeface="黑体" panose="02010609060101010101" pitchFamily="49" charset="-122"/>
                <a:sym typeface="+mn-ea"/>
              </a:rPr>
              <a:t>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PubMed</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与</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NCBI其它数据库的链接</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ar-AE" altLang="zh-CN" sz="20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rPr>
              <a:t>Nucleotide：DNA序列数据库</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ar-AE" altLang="zh-CN" sz="2000" dirty="0">
                <a:solidFill>
                  <a:srgbClr val="00B0F0"/>
                </a:solidFill>
                <a:latin typeface="Arial" panose="020B0604020202020204" pitchFamily="34" charset="0"/>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Protein：蛋白质序列数据库</a:t>
            </a:r>
            <a:endParaRPr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ar-AE" altLang="zh-CN" sz="2000" dirty="0">
                <a:solidFill>
                  <a:srgbClr val="00B0F0"/>
                </a:solidFill>
                <a:latin typeface="Arial" panose="020B0604020202020204" pitchFamily="34" charset="0"/>
                <a:sym typeface="+mn-ea"/>
              </a:rPr>
              <a:t>٭</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Genome：基因组序列数据库</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ar-AE" altLang="zh-CN" sz="2000" dirty="0">
                <a:solidFill>
                  <a:srgbClr val="00B0F0"/>
                </a:solidFill>
                <a:latin typeface="Arial" panose="020B0604020202020204" pitchFamily="34" charset="0"/>
                <a:sym typeface="+mn-ea"/>
              </a:rPr>
              <a:t>٭</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Gene: 基因数据库</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ar-AE" altLang="zh-CN" sz="2000" dirty="0">
                <a:solidFill>
                  <a:srgbClr val="00B0F0"/>
                </a:solidFill>
                <a:latin typeface="Arial" panose="020B0604020202020204" pitchFamily="34" charset="0"/>
                <a:sym typeface="+mn-ea"/>
              </a:rPr>
              <a:t>٭ </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Structure：分子结构模型数据库</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ar-AE" altLang="zh-CN" sz="2000" dirty="0">
                <a:solidFill>
                  <a:srgbClr val="00B0F0"/>
                </a:solidFill>
                <a:latin typeface="Arial" panose="020B0604020202020204" pitchFamily="34" charset="0"/>
                <a:sym typeface="+mn-ea"/>
              </a:rPr>
              <a:t>٭</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OMIM：人类孟德尔遗传学在线数据库</a:t>
            </a:r>
            <a:endParaRPr lang="zh-CN" altLang="en-US" sz="2000" dirty="0">
              <a:solidFill>
                <a:srgbClr val="C00000"/>
              </a:solidFill>
              <a:latin typeface="微软雅黑" panose="020B0503020204020204" pitchFamily="34" charset="-122"/>
              <a:ea typeface="微软雅黑" panose="020B0503020204020204" pitchFamily="34" charset="-122"/>
              <a:sym typeface="+mn-ea"/>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ar-AE" altLang="zh-CN" sz="2000" dirty="0">
                <a:solidFill>
                  <a:srgbClr val="00B0F0"/>
                </a:solidFill>
                <a:latin typeface="Arial" panose="020B0604020202020204" pitchFamily="34" charset="0"/>
                <a:sym typeface="+mn-ea"/>
              </a:rPr>
              <a:t>٭</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PMC: PubMed中心，免费生物医学数字化期刊全文数据库</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solidFill>
                  <a:srgbClr val="C00000"/>
                </a:solidFill>
                <a:latin typeface="微软雅黑" panose="020B0503020204020204" pitchFamily="34" charset="-122"/>
                <a:ea typeface="微软雅黑" panose="020B0503020204020204" pitchFamily="34"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2"/>
          <a:stretch>
            <a:fillRect/>
          </a:stretch>
        </p:blipFill>
        <p:spPr>
          <a:xfrm>
            <a:off x="678815" y="4610735"/>
            <a:ext cx="8020685" cy="2186940"/>
          </a:xfrm>
          <a:prstGeom prst="rect">
            <a:avLst/>
          </a:prstGeom>
        </p:spPr>
      </p:pic>
      <p:sp>
        <p:nvSpPr>
          <p:cNvPr id="3" name="流程图: 可选过程 2"/>
          <p:cNvSpPr>
            <a:spLocks noChangeArrowheads="1"/>
          </p:cNvSpPr>
          <p:nvPr/>
        </p:nvSpPr>
        <p:spPr bwMode="auto">
          <a:xfrm>
            <a:off x="2608580" y="4610100"/>
            <a:ext cx="1462405" cy="218757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9525" y="1152525"/>
            <a:ext cx="9118600" cy="528955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5" name="AutoShape 1035"/>
          <p:cNvSpPr/>
          <p:nvPr/>
        </p:nvSpPr>
        <p:spPr>
          <a:xfrm>
            <a:off x="1751013" y="2054225"/>
            <a:ext cx="1233487" cy="346075"/>
          </a:xfrm>
          <a:prstGeom prst="wedgeRoundRectCallout">
            <a:avLst>
              <a:gd name="adj1" fmla="val 9433"/>
              <a:gd name="adj2" fmla="val -108348"/>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高级检索</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17" name="AutoShape 1035"/>
          <p:cNvSpPr/>
          <p:nvPr/>
        </p:nvSpPr>
        <p:spPr>
          <a:xfrm>
            <a:off x="6363653" y="1786890"/>
            <a:ext cx="1233487" cy="346075"/>
          </a:xfrm>
          <a:prstGeom prst="wedgeRoundRectCallout">
            <a:avLst>
              <a:gd name="adj1" fmla="val -42200"/>
              <a:gd name="adj2" fmla="val -95504"/>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基本检索</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9" name="AutoShape 1035"/>
          <p:cNvSpPr/>
          <p:nvPr/>
        </p:nvSpPr>
        <p:spPr>
          <a:xfrm>
            <a:off x="4883785" y="3034030"/>
            <a:ext cx="714375" cy="424815"/>
          </a:xfrm>
          <a:prstGeom prst="wedgeRoundRectCallout">
            <a:avLst>
              <a:gd name="adj1" fmla="val 43066"/>
              <a:gd name="adj2" fmla="val -8617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简介</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12" name="AutoShape 1035"/>
          <p:cNvSpPr/>
          <p:nvPr/>
        </p:nvSpPr>
        <p:spPr>
          <a:xfrm>
            <a:off x="1167130" y="3129915"/>
            <a:ext cx="1228725" cy="439420"/>
          </a:xfrm>
          <a:prstGeom prst="wedgeRoundRectCallout">
            <a:avLst>
              <a:gd name="adj1" fmla="val -64728"/>
              <a:gd name="adj2" fmla="val 51445"/>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使用说明</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249862" name="AutoShape 1030"/>
          <p:cNvSpPr/>
          <p:nvPr/>
        </p:nvSpPr>
        <p:spPr>
          <a:xfrm>
            <a:off x="1453515" y="4073525"/>
            <a:ext cx="1394460" cy="403225"/>
          </a:xfrm>
          <a:prstGeom prst="wedgeRoundRectCallout">
            <a:avLst>
              <a:gd name="adj1" fmla="val 65846"/>
              <a:gd name="adj2" fmla="val -50157"/>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引文匹配器</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249866" name="AutoShape 1034"/>
          <p:cNvSpPr/>
          <p:nvPr/>
        </p:nvSpPr>
        <p:spPr>
          <a:xfrm>
            <a:off x="4549775" y="3569335"/>
            <a:ext cx="1382395" cy="357505"/>
          </a:xfrm>
          <a:prstGeom prst="wedgeRoundRectCallout">
            <a:avLst>
              <a:gd name="adj1" fmla="val 67501"/>
              <a:gd name="adj2" fmla="val 444"/>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主题词检索</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13" name="AutoShape 1033"/>
          <p:cNvSpPr/>
          <p:nvPr/>
        </p:nvSpPr>
        <p:spPr>
          <a:xfrm>
            <a:off x="4341495" y="4005580"/>
            <a:ext cx="1143635" cy="381000"/>
          </a:xfrm>
          <a:prstGeom prst="wedgeRoundRectCallout">
            <a:avLst>
              <a:gd name="adj1" fmla="val -76374"/>
              <a:gd name="adj2" fmla="val 3733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临床查询</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249864" name="AutoShape 1032"/>
          <p:cNvSpPr/>
          <p:nvPr/>
        </p:nvSpPr>
        <p:spPr>
          <a:xfrm>
            <a:off x="1984375" y="4802505"/>
            <a:ext cx="1144905" cy="349885"/>
          </a:xfrm>
          <a:prstGeom prst="wedgeRoundRectCallout">
            <a:avLst>
              <a:gd name="adj1" fmla="val 48779"/>
              <a:gd name="adj2" fmla="val -82849"/>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专题查询</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249863" name="AutoShape 1031"/>
          <p:cNvSpPr/>
          <p:nvPr/>
        </p:nvSpPr>
        <p:spPr>
          <a:xfrm>
            <a:off x="7049770" y="4306570"/>
            <a:ext cx="1184275" cy="381000"/>
          </a:xfrm>
          <a:prstGeom prst="wedgeRoundRectCallout">
            <a:avLst>
              <a:gd name="adj1" fmla="val -54772"/>
              <a:gd name="adj2" fmla="val -7850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临床实验</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249865" name="AutoShape 1033"/>
          <p:cNvSpPr/>
          <p:nvPr/>
        </p:nvSpPr>
        <p:spPr>
          <a:xfrm>
            <a:off x="7316470" y="3238500"/>
            <a:ext cx="1177925" cy="381635"/>
          </a:xfrm>
          <a:prstGeom prst="wedgeRoundRectCallout">
            <a:avLst>
              <a:gd name="adj1" fmla="val -44609"/>
              <a:gd name="adj2" fmla="val 107237"/>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期刊检索</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14340" name="文本框 1"/>
          <p:cNvSpPr txBox="1"/>
          <p:nvPr/>
        </p:nvSpPr>
        <p:spPr>
          <a:xfrm>
            <a:off x="6745288" y="530225"/>
            <a:ext cx="1719580" cy="398780"/>
          </a:xfrm>
          <a:prstGeom prst="rect">
            <a:avLst/>
          </a:prstGeom>
          <a:noFill/>
          <a:ln w="9525">
            <a:noFill/>
          </a:ln>
        </p:spPr>
        <p:txBody>
          <a:bodyPr wrap="none" anchor="t">
            <a:spAutoFit/>
          </a:bodyPr>
          <a:p>
            <a:pPr marL="313055" indent="-313055" algn="l" defTabSz="415925">
              <a:spcBef>
                <a:spcPts val="2940"/>
              </a:spcBef>
            </a:pPr>
            <a:r>
              <a:rPr lang="zh-CN" altLang="en-US" sz="2000" dirty="0">
                <a:solidFill>
                  <a:schemeClr val="accent2"/>
                </a:solidFill>
                <a:latin typeface="微软雅黑" panose="020B0503020204020204" pitchFamily="34" charset="-122"/>
                <a:ea typeface="微软雅黑" panose="020B0503020204020204" pitchFamily="34" charset="-122"/>
              </a:rPr>
              <a:t>PubMed首页</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9862"/>
                                        </p:tgtEl>
                                        <p:attrNameLst>
                                          <p:attrName>style.visibility</p:attrName>
                                        </p:attrNameLst>
                                      </p:cBhvr>
                                      <p:to>
                                        <p:strVal val="visible"/>
                                      </p:to>
                                    </p:set>
                                    <p:anim calcmode="lin" valueType="num">
                                      <p:cBhvr additive="base">
                                        <p:cTn id="31" dur="500" fill="hold"/>
                                        <p:tgtEl>
                                          <p:spTgt spid="249862"/>
                                        </p:tgtEl>
                                        <p:attrNameLst>
                                          <p:attrName>ppt_x</p:attrName>
                                        </p:attrNameLst>
                                      </p:cBhvr>
                                      <p:tavLst>
                                        <p:tav tm="0">
                                          <p:val>
                                            <p:strVal val="0-#ppt_w/2"/>
                                          </p:val>
                                        </p:tav>
                                        <p:tav tm="100000">
                                          <p:val>
                                            <p:strVal val="#ppt_x"/>
                                          </p:val>
                                        </p:tav>
                                      </p:tavLst>
                                    </p:anim>
                                    <p:anim calcmode="lin" valueType="num">
                                      <p:cBhvr additive="base">
                                        <p:cTn id="32" dur="500" fill="hold"/>
                                        <p:tgtEl>
                                          <p:spTgt spid="24986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9866"/>
                                        </p:tgtEl>
                                        <p:attrNameLst>
                                          <p:attrName>style.visibility</p:attrName>
                                        </p:attrNameLst>
                                      </p:cBhvr>
                                      <p:to>
                                        <p:strVal val="visible"/>
                                      </p:to>
                                    </p:set>
                                    <p:anim calcmode="lin" valueType="num">
                                      <p:cBhvr additive="base">
                                        <p:cTn id="37" dur="500" fill="hold"/>
                                        <p:tgtEl>
                                          <p:spTgt spid="249866"/>
                                        </p:tgtEl>
                                        <p:attrNameLst>
                                          <p:attrName>ppt_x</p:attrName>
                                        </p:attrNameLst>
                                      </p:cBhvr>
                                      <p:tavLst>
                                        <p:tav tm="0">
                                          <p:val>
                                            <p:strVal val="0-#ppt_w/2"/>
                                          </p:val>
                                        </p:tav>
                                        <p:tav tm="100000">
                                          <p:val>
                                            <p:strVal val="#ppt_x"/>
                                          </p:val>
                                        </p:tav>
                                      </p:tavLst>
                                    </p:anim>
                                    <p:anim calcmode="lin" valueType="num">
                                      <p:cBhvr additive="base">
                                        <p:cTn id="38" dur="500" fill="hold"/>
                                        <p:tgtEl>
                                          <p:spTgt spid="2498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9864"/>
                                        </p:tgtEl>
                                        <p:attrNameLst>
                                          <p:attrName>style.visibility</p:attrName>
                                        </p:attrNameLst>
                                      </p:cBhvr>
                                      <p:to>
                                        <p:strVal val="visible"/>
                                      </p:to>
                                    </p:set>
                                    <p:anim calcmode="lin" valueType="num">
                                      <p:cBhvr additive="base">
                                        <p:cTn id="49" dur="500" fill="hold"/>
                                        <p:tgtEl>
                                          <p:spTgt spid="249864"/>
                                        </p:tgtEl>
                                        <p:attrNameLst>
                                          <p:attrName>ppt_x</p:attrName>
                                        </p:attrNameLst>
                                      </p:cBhvr>
                                      <p:tavLst>
                                        <p:tav tm="0">
                                          <p:val>
                                            <p:strVal val="0-#ppt_w/2"/>
                                          </p:val>
                                        </p:tav>
                                        <p:tav tm="100000">
                                          <p:val>
                                            <p:strVal val="#ppt_x"/>
                                          </p:val>
                                        </p:tav>
                                      </p:tavLst>
                                    </p:anim>
                                    <p:anim calcmode="lin" valueType="num">
                                      <p:cBhvr additive="base">
                                        <p:cTn id="50" dur="500" fill="hold"/>
                                        <p:tgtEl>
                                          <p:spTgt spid="24986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49863"/>
                                        </p:tgtEl>
                                        <p:attrNameLst>
                                          <p:attrName>style.visibility</p:attrName>
                                        </p:attrNameLst>
                                      </p:cBhvr>
                                      <p:to>
                                        <p:strVal val="visible"/>
                                      </p:to>
                                    </p:set>
                                    <p:anim calcmode="lin" valueType="num">
                                      <p:cBhvr additive="base">
                                        <p:cTn id="55" dur="500" fill="hold"/>
                                        <p:tgtEl>
                                          <p:spTgt spid="249863"/>
                                        </p:tgtEl>
                                        <p:attrNameLst>
                                          <p:attrName>ppt_x</p:attrName>
                                        </p:attrNameLst>
                                      </p:cBhvr>
                                      <p:tavLst>
                                        <p:tav tm="0">
                                          <p:val>
                                            <p:strVal val="0-#ppt_w/2"/>
                                          </p:val>
                                        </p:tav>
                                        <p:tav tm="100000">
                                          <p:val>
                                            <p:strVal val="#ppt_x"/>
                                          </p:val>
                                        </p:tav>
                                      </p:tavLst>
                                    </p:anim>
                                    <p:anim calcmode="lin" valueType="num">
                                      <p:cBhvr additive="base">
                                        <p:cTn id="56" dur="500" fill="hold"/>
                                        <p:tgtEl>
                                          <p:spTgt spid="24986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49865"/>
                                        </p:tgtEl>
                                        <p:attrNameLst>
                                          <p:attrName>style.visibility</p:attrName>
                                        </p:attrNameLst>
                                      </p:cBhvr>
                                      <p:to>
                                        <p:strVal val="visible"/>
                                      </p:to>
                                    </p:set>
                                    <p:anim calcmode="lin" valueType="num">
                                      <p:cBhvr additive="base">
                                        <p:cTn id="61" dur="500" fill="hold"/>
                                        <p:tgtEl>
                                          <p:spTgt spid="249865"/>
                                        </p:tgtEl>
                                        <p:attrNameLst>
                                          <p:attrName>ppt_x</p:attrName>
                                        </p:attrNameLst>
                                      </p:cBhvr>
                                      <p:tavLst>
                                        <p:tav tm="0">
                                          <p:val>
                                            <p:strVal val="0-#ppt_w/2"/>
                                          </p:val>
                                        </p:tav>
                                        <p:tav tm="100000">
                                          <p:val>
                                            <p:strVal val="#ppt_x"/>
                                          </p:val>
                                        </p:tav>
                                      </p:tavLst>
                                    </p:anim>
                                    <p:anim calcmode="lin" valueType="num">
                                      <p:cBhvr additive="base">
                                        <p:cTn id="62" dur="500" fill="hold"/>
                                        <p:tgtEl>
                                          <p:spTgt spid="2498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7" grpId="0" bldLvl="0" animBg="1"/>
      <p:bldP spid="9" grpId="0" bldLvl="0" animBg="1"/>
      <p:bldP spid="12" grpId="0" bldLvl="0" animBg="1"/>
      <p:bldP spid="249862" grpId="0" bldLvl="0" animBg="1"/>
      <p:bldP spid="249866" grpId="0" bldLvl="0" animBg="1"/>
      <p:bldP spid="13" grpId="0" bldLvl="0" animBg="1"/>
      <p:bldP spid="249864" grpId="0" bldLvl="0" animBg="1"/>
      <p:bldP spid="249863" grpId="0" bldLvl="0" animBg="1"/>
      <p:bldP spid="249865"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1078230" y="1576705"/>
            <a:ext cx="2066925" cy="398780"/>
          </a:xfrm>
          <a:prstGeom prst="rect">
            <a:avLst/>
          </a:prstGeom>
          <a:noFill/>
        </p:spPr>
        <p:txBody>
          <a:bodyPr wrap="non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b="1" kern="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1.2.1 基本检索</a:t>
            </a:r>
            <a:endParaRPr lang="en-US" altLang="zh-CN" sz="2000" b="1" kern="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2"/>
          <p:cNvSpPr>
            <a:spLocks noGrp="1"/>
          </p:cNvSpPr>
          <p:nvPr>
            <p:ph idx="1"/>
          </p:nvPr>
        </p:nvSpPr>
        <p:spPr>
          <a:xfrm>
            <a:off x="913765" y="1975485"/>
            <a:ext cx="7489825" cy="4578350"/>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关键词检索：</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直接在检索框输入关键词，包括单词、短语。系统设计有智能化词语自动匹配转换功能，输入的词语依次在</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MeSH转换表、刊名转换表、短语表、著者索引表</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中转换成相应的词语。输入短语，系统会自动将词断开重复以上过程，并用“AND”将几个词联结检索。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20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支持布尔逻辑组配，运算符AND、OR、 NOT可以组配，前后都必须空一格。</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如：Oncology AND (treatment OR research )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781685" y="1075690"/>
            <a:ext cx="4058285" cy="398780"/>
          </a:xfrm>
          <a:prstGeom prst="rect">
            <a:avLst/>
          </a:prstGeom>
          <a:noFill/>
        </p:spPr>
        <p:txBody>
          <a:bodyPr wrap="square" rtlCol="0" anchor="t">
            <a:spAutoFit/>
          </a:bodyPr>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  PubMed的检索途径与方法</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953135" y="1152525"/>
            <a:ext cx="7237730" cy="3608070"/>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著者检索：</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作者常用姓的全拼和名的首字母缩写。</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20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如: 钟南山 Zhong NS</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20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刊名检索：</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刊名要加字段标识符[ta]或[so]限定，刊名若有括号等特殊字符，将特殊字符去掉。</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如：diabetes care[ta]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20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800735" y="3585210"/>
            <a:ext cx="7623175" cy="1373505"/>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强制检索，为了保证查准率，在词组前后输入英文法状态下的双引号 “” ，系统强制其作为一个不可拆分的检索单元。如: “Single cell”</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2"/>
          <a:stretch>
            <a:fillRect/>
          </a:stretch>
        </p:blipFill>
        <p:spPr>
          <a:xfrm>
            <a:off x="222885" y="5082540"/>
            <a:ext cx="8698865" cy="1195070"/>
          </a:xfrm>
          <a:prstGeom prst="rect">
            <a:avLst/>
          </a:prstGeom>
        </p:spPr>
      </p:pic>
      <p:sp>
        <p:nvSpPr>
          <p:cNvPr id="8" name="内容占位符 2"/>
          <p:cNvSpPr>
            <a:spLocks noGrp="1"/>
          </p:cNvSpPr>
          <p:nvPr/>
        </p:nvSpPr>
        <p:spPr>
          <a:xfrm>
            <a:off x="800735" y="1063625"/>
            <a:ext cx="7814945" cy="1373505"/>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截词检索，为了提高查全率,可以将词干相同,词尾不同的词用 * 进行截词检索，只限于单词，词组无效。如: bacter*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9" name="图片 8"/>
          <p:cNvPicPr>
            <a:picLocks noChangeAspect="1"/>
          </p:cNvPicPr>
          <p:nvPr/>
        </p:nvPicPr>
        <p:blipFill>
          <a:blip r:embed="rId3"/>
          <a:stretch>
            <a:fillRect/>
          </a:stretch>
        </p:blipFill>
        <p:spPr>
          <a:xfrm>
            <a:off x="190500" y="2219960"/>
            <a:ext cx="8763000" cy="10718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797560" y="1324610"/>
            <a:ext cx="7686675" cy="4394835"/>
          </a:xfrm>
          <a:noFill/>
          <a:ln>
            <a:noFill/>
          </a:ln>
        </p:spPr>
        <p:txBody>
          <a:bodyPr anchor="t"/>
          <a:p>
            <a:pPr marL="0" indent="0" algn="l"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收录范围</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CBM收录了自1978年以来1800多种中国生物医学期刊，以及汇编、会议论文的文献题录850余万篇，年增长50余万篇，月更新。学科覆盖范围涉及基础医学、临床医学、预防医学、药学、中医学及中药学等生物医学的各个领域。</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1989</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年以后的题录与重庆维普中文科技期刊数据库可实现链接，在线获取全文。</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数据库结构与字段</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：CBM的记录由若干字段组成，包含</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多个字段，包括中英文标题、关键词、主题词、作者、作者单位、分类号等，全方位地揭示每条记录的外表和内容特征。</a:t>
            </a:r>
            <a:b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br>
            <a:endParaRPr lang="zh-CN" altLang="en-US" sz="2000" kern="1200">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1045210" y="1152525"/>
            <a:ext cx="3633470" cy="398780"/>
          </a:xfrm>
          <a:prstGeom prst="rect">
            <a:avLst/>
          </a:prstGeom>
          <a:noFill/>
        </p:spPr>
        <p:txBody>
          <a:bodyPr wrap="squar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1.2.2 </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高级检索（</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Advanced</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2"/>
          <p:cNvSpPr>
            <a:spLocks noGrp="1"/>
          </p:cNvSpPr>
          <p:nvPr>
            <p:ph idx="1"/>
          </p:nvPr>
        </p:nvSpPr>
        <p:spPr>
          <a:xfrm>
            <a:off x="1045210" y="1748790"/>
            <a:ext cx="7016750" cy="1607185"/>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高级检索可进行多种字段的同时限定，可以显示检索历史，通过检索史序号添加，可以进行逻辑组配检索，快速、精准。</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1508" name="Picture 11" descr="PE02486_"/>
          <p:cNvPicPr>
            <a:picLocks noChangeAspect="1"/>
          </p:cNvPicPr>
          <p:nvPr/>
        </p:nvPicPr>
        <p:blipFill>
          <a:blip r:embed="rId2"/>
          <a:stretch>
            <a:fillRect/>
          </a:stretch>
        </p:blipFill>
        <p:spPr>
          <a:xfrm>
            <a:off x="1673860" y="4581525"/>
            <a:ext cx="2376488" cy="1770063"/>
          </a:xfrm>
          <a:prstGeom prst="rect">
            <a:avLst/>
          </a:prstGeom>
          <a:noFill/>
          <a:ln w="9525">
            <a:noFill/>
          </a:ln>
        </p:spPr>
      </p:pic>
      <p:sp>
        <p:nvSpPr>
          <p:cNvPr id="21507" name="AutoShape 12"/>
          <p:cNvSpPr/>
          <p:nvPr/>
        </p:nvSpPr>
        <p:spPr>
          <a:xfrm>
            <a:off x="5619750" y="3563620"/>
            <a:ext cx="2360295" cy="1099185"/>
          </a:xfrm>
          <a:prstGeom prst="cloudCallout">
            <a:avLst>
              <a:gd name="adj1" fmla="val -85111"/>
              <a:gd name="adj2" fmla="val 73750"/>
            </a:avLst>
          </a:prstGeom>
          <a:solidFill>
            <a:srgbClr val="CCCCFF"/>
          </a:solidFill>
          <a:ln w="3175" cap="flat" cmpd="sng">
            <a:solidFill>
              <a:srgbClr val="CCCCFF"/>
            </a:solidFill>
            <a:prstDash val="solid"/>
            <a:round/>
            <a:headEnd type="none" w="med" len="med"/>
            <a:tailEnd type="none" w="med" len="med"/>
          </a:ln>
        </p:spPr>
        <p:txBody>
          <a:bodyPr anchor="t"/>
          <a:p>
            <a:pPr algn="ctr" eaLnBrk="1" latinLnBrk="0" hangingPunct="1">
              <a:lnSpc>
                <a:spcPct val="150000"/>
              </a:lnSpc>
            </a:pPr>
            <a:r>
              <a:rPr lang="zh-CN" altLang="en-US" sz="1600" dirty="0">
                <a:latin typeface="幼圆" panose="02010509060101010101" pitchFamily="49" charset="-122"/>
                <a:ea typeface="幼圆" panose="02010509060101010101" pitchFamily="49" charset="-122"/>
              </a:rPr>
              <a:t>如何有效精准获取所需文献？</a:t>
            </a:r>
            <a:endParaRPr lang="zh-CN" altLang="en-US" sz="1600" dirty="0">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4" name="内容占位符 2"/>
          <p:cNvSpPr>
            <a:spLocks noGrp="1"/>
          </p:cNvSpPr>
          <p:nvPr>
            <p:ph idx="1"/>
          </p:nvPr>
        </p:nvSpPr>
        <p:spPr>
          <a:xfrm>
            <a:off x="1263015" y="1546860"/>
            <a:ext cx="6497955" cy="3064510"/>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举例：</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查找发表在糖尿病护理(Diabetes Care)杂志上有关胰岛素（Insulin）在学龄前儿童(Preschool child: 2-5 years)糖尿病（Diabetes Mellitus）患者中的治疗应用情况”的随机对照试验类型（randomized controlled trial）的带免费全文（Free full text ）的文章题录。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 2"/>
          <p:cNvSpPr/>
          <p:nvPr/>
        </p:nvSpPr>
        <p:spPr>
          <a:xfrm rot="10800000" flipV="1">
            <a:off x="1395730" y="1814830"/>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1080135" y="1668780"/>
            <a:ext cx="6600825" cy="2646045"/>
          </a:xfrm>
          <a:prstGeom prst="rect">
            <a:avLst/>
          </a:prstGeom>
          <a:noFill/>
        </p:spPr>
        <p:txBody>
          <a:bodyPr wrap="square" rtlCol="0" anchor="t">
            <a:spAutoFit/>
          </a:bodyPr>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lang="en-US" altLang="zh-CN"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步骤：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  Diabetes Mellitus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AND Insulin</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#2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Diabetes Care</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#3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Randomized Controlled Trial</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Free full text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Preschool child:2-5 years</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582" name="矩形 4"/>
          <p:cNvSpPr/>
          <p:nvPr/>
        </p:nvSpPr>
        <p:spPr>
          <a:xfrm>
            <a:off x="1200785" y="4932680"/>
            <a:ext cx="6971030" cy="398780"/>
          </a:xfrm>
          <a:prstGeom prst="rect">
            <a:avLst/>
          </a:prstGeom>
          <a:noFill/>
          <a:ln w="9525">
            <a:noFill/>
          </a:ln>
        </p:spPr>
        <p:txBody>
          <a:bodyPr wrap="none" anchor="t">
            <a:spAutoFit/>
          </a:bodyPr>
          <a:p>
            <a:r>
              <a:rPr lang="en-US" altLang="zh-CN" sz="2000" b="1" dirty="0">
                <a:solidFill>
                  <a:srgbClr val="C00000"/>
                </a:solidFill>
                <a:latin typeface="华文楷体" panose="02010600040101010101" pitchFamily="2" charset="-122"/>
                <a:ea typeface="华文楷体" panose="02010600040101010101" pitchFamily="2" charset="-122"/>
              </a:rPr>
              <a:t>Tips</a:t>
            </a:r>
            <a:r>
              <a:rPr lang="zh-CN" altLang="en-US" sz="2000" b="1" dirty="0">
                <a:solidFill>
                  <a:srgbClr val="C00000"/>
                </a:solidFill>
                <a:latin typeface="华文楷体" panose="02010600040101010101" pitchFamily="2" charset="-122"/>
                <a:ea typeface="华文楷体" panose="02010600040101010101" pitchFamily="2" charset="-122"/>
              </a:rPr>
              <a:t>：在做新的检索前，之前的限定条件要清空。（</a:t>
            </a:r>
            <a:r>
              <a:rPr lang="en-US" altLang="zh-CN" sz="2000" b="1" dirty="0">
                <a:solidFill>
                  <a:srgbClr val="C00000"/>
                </a:solidFill>
                <a:latin typeface="华文楷体" panose="02010600040101010101" pitchFamily="2" charset="-122"/>
                <a:ea typeface="华文楷体" panose="02010600040101010101" pitchFamily="2" charset="-122"/>
              </a:rPr>
              <a:t>clear all</a:t>
            </a:r>
            <a:r>
              <a:rPr lang="zh-CN" altLang="en-US" sz="2000" b="1" dirty="0">
                <a:solidFill>
                  <a:srgbClr val="C00000"/>
                </a:solidFill>
                <a:latin typeface="华文楷体" panose="02010600040101010101" pitchFamily="2" charset="-122"/>
                <a:ea typeface="华文楷体" panose="02010600040101010101" pitchFamily="2" charset="-122"/>
              </a:rPr>
              <a:t>）</a:t>
            </a:r>
            <a:endParaRPr lang="zh-CN" altLang="en-US" sz="2000" b="1" dirty="0">
              <a:solidFill>
                <a:srgbClr val="C00000"/>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525" y="1009650"/>
            <a:ext cx="9121775" cy="581279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4" name="AutoShape 1035"/>
          <p:cNvSpPr/>
          <p:nvPr/>
        </p:nvSpPr>
        <p:spPr>
          <a:xfrm>
            <a:off x="4676775" y="542290"/>
            <a:ext cx="2361565" cy="724535"/>
          </a:xfrm>
          <a:prstGeom prst="wedgeRoundRectCallout">
            <a:avLst>
              <a:gd name="adj1" fmla="val -46396"/>
              <a:gd name="adj2" fmla="val 69719"/>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输入两个关键词，执行</a:t>
            </a:r>
            <a:r>
              <a:rPr lang="en-US" altLang="zh-CN" sz="1600" b="1" dirty="0">
                <a:solidFill>
                  <a:srgbClr val="C00000"/>
                </a:solidFill>
                <a:latin typeface="Times New Roman" panose="02020603050405020304" pitchFamily="2" charset="0"/>
                <a:ea typeface="宋体" panose="02010600030101010101" pitchFamily="2" charset="-122"/>
              </a:rPr>
              <a:t>AND</a:t>
            </a:r>
            <a:r>
              <a:rPr lang="zh-CN" altLang="en-US" sz="1600" b="1" dirty="0">
                <a:solidFill>
                  <a:srgbClr val="C00000"/>
                </a:solidFill>
                <a:latin typeface="Times New Roman" panose="02020603050405020304" pitchFamily="2" charset="0"/>
                <a:ea typeface="宋体" panose="02010600030101010101" pitchFamily="2" charset="-122"/>
              </a:rPr>
              <a:t>运算</a:t>
            </a:r>
            <a:r>
              <a:rPr lang="zh-CN" altLang="en-US"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点击</a:t>
            </a:r>
            <a:r>
              <a:rPr lang="en-US" altLang="zh-CN" sz="1600" b="1" dirty="0">
                <a:solidFill>
                  <a:srgbClr val="C00000"/>
                </a:solidFill>
                <a:latin typeface="Times New Roman" panose="02020603050405020304" pitchFamily="2" charset="0"/>
                <a:ea typeface="宋体" panose="02010600030101010101" pitchFamily="2" charset="-122"/>
              </a:rPr>
              <a:t>Search</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15" name="流程图: 可选过程 14"/>
          <p:cNvSpPr>
            <a:spLocks noChangeArrowheads="1"/>
          </p:cNvSpPr>
          <p:nvPr/>
        </p:nvSpPr>
        <p:spPr bwMode="auto">
          <a:xfrm>
            <a:off x="2535555" y="1332230"/>
            <a:ext cx="1879600" cy="32067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 name="流程图: 可选过程 2"/>
          <p:cNvSpPr>
            <a:spLocks noChangeArrowheads="1"/>
          </p:cNvSpPr>
          <p:nvPr/>
        </p:nvSpPr>
        <p:spPr bwMode="auto">
          <a:xfrm>
            <a:off x="8576310" y="1490345"/>
            <a:ext cx="554355" cy="32067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525" y="1033145"/>
            <a:ext cx="9121140" cy="585343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4" name="AutoShape 1035"/>
          <p:cNvSpPr/>
          <p:nvPr/>
        </p:nvSpPr>
        <p:spPr>
          <a:xfrm>
            <a:off x="4763770" y="573405"/>
            <a:ext cx="1839595" cy="724535"/>
          </a:xfrm>
          <a:prstGeom prst="wedgeRoundRectCallout">
            <a:avLst>
              <a:gd name="adj1" fmla="val -45917"/>
              <a:gd name="adj2" fmla="val 8786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点击</a:t>
            </a:r>
            <a:r>
              <a:rPr lang="en-US" altLang="zh-CN" sz="1600" b="1" dirty="0">
                <a:solidFill>
                  <a:srgbClr val="C00000"/>
                </a:solidFill>
                <a:latin typeface="Times New Roman" panose="02020603050405020304" pitchFamily="2" charset="0"/>
                <a:ea typeface="宋体" panose="02010600030101010101" pitchFamily="2" charset="-122"/>
              </a:rPr>
              <a:t>Advanced</a:t>
            </a:r>
            <a:r>
              <a:rPr lang="zh-CN" altLang="en-US" sz="1600" b="1" dirty="0">
                <a:solidFill>
                  <a:srgbClr val="C00000"/>
                </a:solidFill>
                <a:latin typeface="Times New Roman" panose="02020603050405020304" pitchFamily="2" charset="0"/>
                <a:ea typeface="宋体" panose="02010600030101010101" pitchFamily="2" charset="-122"/>
              </a:rPr>
              <a:t>，进入高级检索</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15" name="流程图: 可选过程 14"/>
          <p:cNvSpPr>
            <a:spLocks noChangeArrowheads="1"/>
          </p:cNvSpPr>
          <p:nvPr/>
        </p:nvSpPr>
        <p:spPr bwMode="auto">
          <a:xfrm>
            <a:off x="4050030" y="1569720"/>
            <a:ext cx="713740" cy="32067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525" y="1130935"/>
            <a:ext cx="9113520" cy="505714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4" name="AutoShape 1035"/>
          <p:cNvSpPr/>
          <p:nvPr/>
        </p:nvSpPr>
        <p:spPr>
          <a:xfrm>
            <a:off x="4323080" y="2379345"/>
            <a:ext cx="1715770" cy="903605"/>
          </a:xfrm>
          <a:prstGeom prst="wedgeRoundRectCallout">
            <a:avLst>
              <a:gd name="adj1" fmla="val -45917"/>
              <a:gd name="adj2" fmla="val 8786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高级检索框，可进行字段的限定、逻辑组配</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15" name="流程图: 可选过程 14"/>
          <p:cNvSpPr>
            <a:spLocks noChangeArrowheads="1"/>
          </p:cNvSpPr>
          <p:nvPr/>
        </p:nvSpPr>
        <p:spPr bwMode="auto">
          <a:xfrm>
            <a:off x="813435" y="4683760"/>
            <a:ext cx="713740" cy="32004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 name="AutoShape 1035"/>
          <p:cNvSpPr/>
          <p:nvPr/>
        </p:nvSpPr>
        <p:spPr>
          <a:xfrm>
            <a:off x="2329815" y="3997960"/>
            <a:ext cx="1850390" cy="870585"/>
          </a:xfrm>
          <a:prstGeom prst="wedgeRoundRectCallout">
            <a:avLst>
              <a:gd name="adj1" fmla="val -42381"/>
              <a:gd name="adj2" fmla="val 82822"/>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en-US" altLang="zh-CN" sz="1600" b="1" dirty="0">
                <a:solidFill>
                  <a:srgbClr val="C00000"/>
                </a:solidFill>
                <a:latin typeface="Times New Roman" panose="02020603050405020304" pitchFamily="2" charset="0"/>
                <a:ea typeface="宋体" panose="02010600030101010101" pitchFamily="2" charset="-122"/>
              </a:rPr>
              <a:t>“History”</a:t>
            </a:r>
            <a:r>
              <a:rPr lang="zh-CN" altLang="en-US" sz="1600" b="1" dirty="0">
                <a:solidFill>
                  <a:srgbClr val="C00000"/>
                </a:solidFill>
                <a:latin typeface="Times New Roman" panose="02020603050405020304" pitchFamily="2" charset="0"/>
                <a:ea typeface="宋体" panose="02010600030101010101" pitchFamily="2" charset="-122"/>
              </a:rPr>
              <a:t>，检索历史，可添加到高级检索框中</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813435" y="3068320"/>
            <a:ext cx="1878965" cy="81978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流程图: 可选过程 5"/>
          <p:cNvSpPr>
            <a:spLocks noChangeArrowheads="1"/>
          </p:cNvSpPr>
          <p:nvPr/>
        </p:nvSpPr>
        <p:spPr bwMode="auto">
          <a:xfrm>
            <a:off x="1527175" y="5154930"/>
            <a:ext cx="454660" cy="88900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3"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525" y="1125220"/>
            <a:ext cx="9106535" cy="534225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4" name="AutoShape 1035"/>
          <p:cNvSpPr/>
          <p:nvPr/>
        </p:nvSpPr>
        <p:spPr>
          <a:xfrm>
            <a:off x="4699000" y="1987550"/>
            <a:ext cx="1548765" cy="903605"/>
          </a:xfrm>
          <a:prstGeom prst="wedgeRoundRectCallout">
            <a:avLst>
              <a:gd name="adj1" fmla="val -47334"/>
              <a:gd name="adj2" fmla="val 74525"/>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将检索历史中的#</a:t>
            </a:r>
            <a:r>
              <a:rPr lang="en-US" altLang="zh-CN" sz="1600" b="1" dirty="0">
                <a:solidFill>
                  <a:srgbClr val="C00000"/>
                </a:solidFill>
                <a:latin typeface="Times New Roman" panose="02020603050405020304" pitchFamily="2" charset="0"/>
                <a:ea typeface="宋体" panose="02010600030101010101" pitchFamily="2" charset="-122"/>
              </a:rPr>
              <a:t>5</a:t>
            </a:r>
            <a:r>
              <a:rPr lang="zh-CN" altLang="en-US" sz="1600" b="1" dirty="0">
                <a:solidFill>
                  <a:srgbClr val="C00000"/>
                </a:solidFill>
                <a:latin typeface="Times New Roman" panose="02020603050405020304" pitchFamily="2" charset="0"/>
                <a:ea typeface="宋体" panose="02010600030101010101" pitchFamily="2" charset="-122"/>
              </a:rPr>
              <a:t>添加到高级检索框</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888365" y="3284855"/>
            <a:ext cx="3600450" cy="2876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AutoShape 1035"/>
          <p:cNvSpPr/>
          <p:nvPr/>
        </p:nvSpPr>
        <p:spPr>
          <a:xfrm>
            <a:off x="4699000" y="3683635"/>
            <a:ext cx="2088515" cy="961390"/>
          </a:xfrm>
          <a:prstGeom prst="wedgeRoundRectCallout">
            <a:avLst>
              <a:gd name="adj1" fmla="val -52341"/>
              <a:gd name="adj2" fmla="val -60237"/>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再与杂志</a:t>
            </a:r>
            <a:r>
              <a:rPr lang="en-US" altLang="zh-CN" sz="1600" b="1" dirty="0">
                <a:solidFill>
                  <a:srgbClr val="C00000"/>
                </a:solidFill>
                <a:latin typeface="Times New Roman" panose="02020603050405020304" pitchFamily="2" charset="0"/>
                <a:ea typeface="宋体" panose="02010600030101010101" pitchFamily="2" charset="-122"/>
              </a:rPr>
              <a:t>“Diabetes Care”</a:t>
            </a:r>
            <a:r>
              <a:rPr lang="zh-CN" altLang="en-US" sz="1600" b="1" dirty="0">
                <a:solidFill>
                  <a:srgbClr val="C00000"/>
                </a:solidFill>
                <a:latin typeface="Times New Roman" panose="02020603050405020304" pitchFamily="2" charset="0"/>
                <a:ea typeface="宋体" panose="02010600030101010101" pitchFamily="2" charset="-122"/>
              </a:rPr>
              <a:t>进行逻辑组配，选择</a:t>
            </a:r>
            <a:r>
              <a:rPr lang="en-US" altLang="zh-CN" sz="1600" b="1" dirty="0">
                <a:solidFill>
                  <a:srgbClr val="C00000"/>
                </a:solidFill>
                <a:latin typeface="Times New Roman" panose="02020603050405020304" pitchFamily="2" charset="0"/>
                <a:ea typeface="宋体" panose="02010600030101010101" pitchFamily="2" charset="-122"/>
              </a:rPr>
              <a:t>“journal”</a:t>
            </a:r>
            <a:r>
              <a:rPr lang="zh-CN" altLang="en-US" sz="1600" b="1" dirty="0">
                <a:solidFill>
                  <a:srgbClr val="C00000"/>
                </a:solidFill>
                <a:latin typeface="Times New Roman" panose="02020603050405020304" pitchFamily="2" charset="0"/>
                <a:ea typeface="宋体" panose="02010600030101010101" pitchFamily="2" charset="-122"/>
              </a:rPr>
              <a:t>字段</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8" name="流程图: 可选过程 7"/>
          <p:cNvSpPr>
            <a:spLocks noChangeArrowheads="1"/>
          </p:cNvSpPr>
          <p:nvPr/>
        </p:nvSpPr>
        <p:spPr bwMode="auto">
          <a:xfrm>
            <a:off x="1173480" y="5062855"/>
            <a:ext cx="897255" cy="2876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AutoShape 1035"/>
          <p:cNvSpPr/>
          <p:nvPr/>
        </p:nvSpPr>
        <p:spPr>
          <a:xfrm>
            <a:off x="1509395" y="4401820"/>
            <a:ext cx="1816735" cy="419100"/>
          </a:xfrm>
          <a:prstGeom prst="wedgeRoundRectCallout">
            <a:avLst>
              <a:gd name="adj1" fmla="val -45281"/>
              <a:gd name="adj2" fmla="val -8212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最后点击</a:t>
            </a:r>
            <a:r>
              <a:rPr lang="en-US" altLang="zh-CN" sz="1600" b="1" dirty="0">
                <a:solidFill>
                  <a:srgbClr val="C00000"/>
                </a:solidFill>
                <a:latin typeface="Times New Roman" panose="02020603050405020304" pitchFamily="2" charset="0"/>
                <a:ea typeface="宋体" panose="02010600030101010101" pitchFamily="2" charset="-122"/>
              </a:rPr>
              <a:t>“Search”</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3" name="流程图: 可选过程 2"/>
          <p:cNvSpPr>
            <a:spLocks noChangeArrowheads="1"/>
          </p:cNvSpPr>
          <p:nvPr/>
        </p:nvSpPr>
        <p:spPr bwMode="auto">
          <a:xfrm>
            <a:off x="888365" y="3872230"/>
            <a:ext cx="733425" cy="2876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7" grpId="0" bldLvl="0" animBg="1"/>
      <p:bldP spid="10"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525" y="923925"/>
            <a:ext cx="9107805" cy="584771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1" name="AutoShape 1035"/>
          <p:cNvSpPr/>
          <p:nvPr/>
        </p:nvSpPr>
        <p:spPr>
          <a:xfrm>
            <a:off x="4113530" y="2326005"/>
            <a:ext cx="1467485" cy="591185"/>
          </a:xfrm>
          <a:prstGeom prst="wedgeRoundRectCallout">
            <a:avLst>
              <a:gd name="adj1" fmla="val -67784"/>
              <a:gd name="adj2" fmla="val 25995"/>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sz="1600" b="1" dirty="0">
                <a:solidFill>
                  <a:srgbClr val="C00000"/>
                </a:solidFill>
                <a:latin typeface="Times New Roman" panose="02020603050405020304" pitchFamily="2" charset="0"/>
                <a:ea typeface="宋体" panose="02010600030101010101" pitchFamily="2" charset="-122"/>
              </a:rPr>
              <a:t>依次对限定条件</a:t>
            </a:r>
            <a:r>
              <a:rPr lang="zh-CN" altLang="en-US" sz="1600" b="1" dirty="0">
                <a:solidFill>
                  <a:srgbClr val="C00000"/>
                </a:solidFill>
                <a:latin typeface="Times New Roman" panose="02020603050405020304" pitchFamily="2" charset="0"/>
                <a:ea typeface="宋体" panose="02010600030101010101" pitchFamily="2" charset="-122"/>
              </a:rPr>
              <a:t>进行限定</a:t>
            </a:r>
            <a:r>
              <a:rPr sz="1600" b="1" dirty="0">
                <a:solidFill>
                  <a:srgbClr val="C00000"/>
                </a:solidFill>
                <a:latin typeface="Times New Roman" panose="02020603050405020304" pitchFamily="2" charset="0"/>
                <a:ea typeface="宋体" panose="02010600030101010101" pitchFamily="2" charset="-122"/>
              </a:rPr>
              <a:t> </a:t>
            </a:r>
            <a:endParaRPr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894715" y="6522085"/>
            <a:ext cx="618490"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流程图: 可选过程 1"/>
          <p:cNvSpPr>
            <a:spLocks noChangeArrowheads="1"/>
          </p:cNvSpPr>
          <p:nvPr/>
        </p:nvSpPr>
        <p:spPr bwMode="auto">
          <a:xfrm>
            <a:off x="9525" y="2326005"/>
            <a:ext cx="618490"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9525" y="1075055"/>
            <a:ext cx="9109075" cy="565213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1" name="AutoShape 1035"/>
          <p:cNvSpPr/>
          <p:nvPr/>
        </p:nvSpPr>
        <p:spPr>
          <a:xfrm>
            <a:off x="100965" y="5565775"/>
            <a:ext cx="1070610" cy="956310"/>
          </a:xfrm>
          <a:prstGeom prst="wedgeRoundRectCallout">
            <a:avLst>
              <a:gd name="adj1" fmla="val -6524"/>
              <a:gd name="adj2" fmla="val -7503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sz="1600" b="1" dirty="0">
                <a:solidFill>
                  <a:srgbClr val="C00000"/>
                </a:solidFill>
                <a:latin typeface="Times New Roman" panose="02020603050405020304" pitchFamily="2" charset="0"/>
                <a:ea typeface="宋体" panose="02010600030101010101" pitchFamily="2" charset="-122"/>
              </a:rPr>
              <a:t>将</a:t>
            </a:r>
            <a:r>
              <a:rPr lang="en-US" altLang="zh-CN" sz="1600" b="1" dirty="0">
                <a:solidFill>
                  <a:srgbClr val="C00000"/>
                </a:solidFill>
                <a:latin typeface="Times New Roman" panose="02020603050405020304" pitchFamily="2" charset="0"/>
                <a:ea typeface="宋体" panose="02010600030101010101" pitchFamily="2" charset="-122"/>
              </a:rPr>
              <a:t>“Ages”</a:t>
            </a:r>
            <a:r>
              <a:rPr lang="zh-CN" altLang="en-US" sz="1600" b="1" dirty="0">
                <a:solidFill>
                  <a:srgbClr val="C00000"/>
                </a:solidFill>
                <a:latin typeface="Times New Roman" panose="02020603050405020304" pitchFamily="2" charset="0"/>
                <a:ea typeface="宋体" panose="02010600030101010101" pitchFamily="2" charset="-122"/>
              </a:rPr>
              <a:t>显示到页面中</a:t>
            </a:r>
            <a:r>
              <a:rPr sz="1600" b="1" dirty="0">
                <a:solidFill>
                  <a:srgbClr val="C00000"/>
                </a:solidFill>
                <a:latin typeface="Times New Roman" panose="02020603050405020304" pitchFamily="2" charset="0"/>
                <a:ea typeface="宋体" panose="02010600030101010101" pitchFamily="2" charset="-122"/>
              </a:rPr>
              <a:t> </a:t>
            </a:r>
            <a:endParaRPr sz="1600" b="1" dirty="0">
              <a:solidFill>
                <a:srgbClr val="C00000"/>
              </a:solidFill>
              <a:latin typeface="Times New Roman" panose="02020603050405020304" pitchFamily="2" charset="0"/>
              <a:ea typeface="宋体" panose="02010600030101010101" pitchFamily="2" charset="-122"/>
            </a:endParaRPr>
          </a:p>
        </p:txBody>
      </p:sp>
      <p:sp>
        <p:nvSpPr>
          <p:cNvPr id="3" name="流程图: 可选过程 2"/>
          <p:cNvSpPr>
            <a:spLocks noChangeArrowheads="1"/>
          </p:cNvSpPr>
          <p:nvPr/>
        </p:nvSpPr>
        <p:spPr bwMode="auto">
          <a:xfrm>
            <a:off x="1358900" y="6283960"/>
            <a:ext cx="618490" cy="31496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4" name="流程图: 可选过程 3"/>
          <p:cNvSpPr>
            <a:spLocks noChangeArrowheads="1"/>
          </p:cNvSpPr>
          <p:nvPr/>
        </p:nvSpPr>
        <p:spPr bwMode="auto">
          <a:xfrm>
            <a:off x="100330" y="4985385"/>
            <a:ext cx="1071245" cy="26035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525" y="1152525"/>
            <a:ext cx="9124950" cy="523494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1" name="AutoShape 1035"/>
          <p:cNvSpPr/>
          <p:nvPr/>
        </p:nvSpPr>
        <p:spPr>
          <a:xfrm>
            <a:off x="4676140" y="1982470"/>
            <a:ext cx="1124585" cy="354965"/>
          </a:xfrm>
          <a:prstGeom prst="wedgeRoundRectCallout">
            <a:avLst>
              <a:gd name="adj1" fmla="val -41530"/>
              <a:gd name="adj2" fmla="val 10939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检索结果</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13" name="AutoShape 1035"/>
          <p:cNvSpPr/>
          <p:nvPr/>
        </p:nvSpPr>
        <p:spPr>
          <a:xfrm>
            <a:off x="7553325" y="4542790"/>
            <a:ext cx="1249045" cy="354965"/>
          </a:xfrm>
          <a:prstGeom prst="wedgeRoundRectCallout">
            <a:avLst>
              <a:gd name="adj1" fmla="val -41530"/>
              <a:gd name="adj2" fmla="val 10939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检索表达式</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1619250" y="2087880"/>
            <a:ext cx="946785" cy="45847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流程图: 可选过程 1"/>
          <p:cNvSpPr>
            <a:spLocks noChangeArrowheads="1"/>
          </p:cNvSpPr>
          <p:nvPr/>
        </p:nvSpPr>
        <p:spPr bwMode="auto">
          <a:xfrm>
            <a:off x="6809105" y="5402580"/>
            <a:ext cx="2325370" cy="98488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3" name="图片 2"/>
          <p:cNvPicPr>
            <a:picLocks noChangeAspect="1"/>
          </p:cNvPicPr>
          <p:nvPr/>
        </p:nvPicPr>
        <p:blipFill>
          <a:blip r:embed="rId2"/>
          <a:stretch>
            <a:fillRect/>
          </a:stretch>
        </p:blipFill>
        <p:spPr>
          <a:xfrm>
            <a:off x="514350" y="1152525"/>
            <a:ext cx="8316595" cy="5550535"/>
          </a:xfrm>
          <a:prstGeom prst="rect">
            <a:avLst/>
          </a:prstGeom>
        </p:spPr>
      </p:pic>
      <p:sp>
        <p:nvSpPr>
          <p:cNvPr id="14340" name="文本框 1"/>
          <p:cNvSpPr txBox="1"/>
          <p:nvPr/>
        </p:nvSpPr>
        <p:spPr>
          <a:xfrm>
            <a:off x="4882833" y="377190"/>
            <a:ext cx="3738880" cy="398780"/>
          </a:xfrm>
          <a:prstGeom prst="rect">
            <a:avLst/>
          </a:prstGeom>
          <a:noFill/>
          <a:ln w="9525">
            <a:noFill/>
          </a:ln>
        </p:spPr>
        <p:txBody>
          <a:bodyPr wrap="none" anchor="t">
            <a:spAutoFit/>
          </a:bodyPr>
          <a:p>
            <a:pPr marL="313055" indent="-313055" algn="l" defTabSz="415925">
              <a:spcBef>
                <a:spcPts val="2940"/>
              </a:spcBef>
            </a:pPr>
            <a:r>
              <a:rPr lang="zh-CN" altLang="en-US" sz="2000" dirty="0">
                <a:solidFill>
                  <a:schemeClr val="accent2"/>
                </a:solidFill>
                <a:latin typeface="微软雅黑" panose="020B0503020204020204" pitchFamily="34" charset="-122"/>
                <a:ea typeface="微软雅黑" panose="020B0503020204020204" pitchFamily="34" charset="-122"/>
              </a:rPr>
              <a:t>中国生物医学文献服务系统首页</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525" y="913130"/>
            <a:ext cx="9124950" cy="593217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3" name="AutoShape 1035"/>
          <p:cNvSpPr/>
          <p:nvPr/>
        </p:nvSpPr>
        <p:spPr>
          <a:xfrm>
            <a:off x="5312410" y="1220470"/>
            <a:ext cx="1045845" cy="422910"/>
          </a:xfrm>
          <a:prstGeom prst="wedgeRoundRectCallout">
            <a:avLst>
              <a:gd name="adj1" fmla="val -47085"/>
              <a:gd name="adj2" fmla="val 64669"/>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结果显示</a:t>
            </a:r>
            <a:endParaRPr lang="zh-CN" altLang="en-US" sz="1600" b="1" dirty="0">
              <a:solidFill>
                <a:srgbClr val="C00000"/>
              </a:solidFill>
              <a:latin typeface="Times New Roman" panose="02020603050405020304" pitchFamily="2" charset="0"/>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3031490" y="1779905"/>
            <a:ext cx="1301750" cy="1458595"/>
          </a:xfrm>
          <a:prstGeom prst="rect">
            <a:avLst/>
          </a:prstGeom>
        </p:spPr>
      </p:pic>
      <p:pic>
        <p:nvPicPr>
          <p:cNvPr id="5" name="图片 4"/>
          <p:cNvPicPr>
            <a:picLocks noChangeAspect="1"/>
          </p:cNvPicPr>
          <p:nvPr/>
        </p:nvPicPr>
        <p:blipFill>
          <a:blip r:embed="rId4"/>
          <a:stretch>
            <a:fillRect/>
          </a:stretch>
        </p:blipFill>
        <p:spPr>
          <a:xfrm>
            <a:off x="4234180" y="1779905"/>
            <a:ext cx="1278255" cy="1458595"/>
          </a:xfrm>
          <a:prstGeom prst="rect">
            <a:avLst/>
          </a:prstGeom>
        </p:spPr>
      </p:pic>
      <p:pic>
        <p:nvPicPr>
          <p:cNvPr id="6" name="图片 5"/>
          <p:cNvPicPr>
            <a:picLocks noChangeAspect="1"/>
          </p:cNvPicPr>
          <p:nvPr/>
        </p:nvPicPr>
        <p:blipFill>
          <a:blip r:embed="rId5"/>
          <a:stretch>
            <a:fillRect/>
          </a:stretch>
        </p:blipFill>
        <p:spPr>
          <a:xfrm>
            <a:off x="6092825" y="1779905"/>
            <a:ext cx="2637790" cy="1085850"/>
          </a:xfrm>
          <a:prstGeom prst="rect">
            <a:avLst/>
          </a:prstGeom>
        </p:spPr>
      </p:pic>
      <p:sp>
        <p:nvSpPr>
          <p:cNvPr id="7" name="AutoShape 1035"/>
          <p:cNvSpPr/>
          <p:nvPr/>
        </p:nvSpPr>
        <p:spPr>
          <a:xfrm>
            <a:off x="7027545" y="913130"/>
            <a:ext cx="1045845" cy="375285"/>
          </a:xfrm>
          <a:prstGeom prst="wedgeRoundRectCallout">
            <a:avLst>
              <a:gd name="adj1" fmla="val -1608"/>
              <a:gd name="adj2" fmla="val 8381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结果输出</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3" name="流程图: 可选过程 2"/>
          <p:cNvSpPr>
            <a:spLocks noChangeArrowheads="1"/>
          </p:cNvSpPr>
          <p:nvPr/>
        </p:nvSpPr>
        <p:spPr bwMode="auto">
          <a:xfrm>
            <a:off x="1859915" y="1527810"/>
            <a:ext cx="3306445"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流程图: 可选过程 9"/>
          <p:cNvSpPr>
            <a:spLocks noChangeArrowheads="1"/>
          </p:cNvSpPr>
          <p:nvPr/>
        </p:nvSpPr>
        <p:spPr bwMode="auto">
          <a:xfrm>
            <a:off x="7102475" y="1530350"/>
            <a:ext cx="618490"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7"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525" y="1003935"/>
            <a:ext cx="9107170" cy="582295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7" name="AutoShape 1035"/>
          <p:cNvSpPr/>
          <p:nvPr/>
        </p:nvSpPr>
        <p:spPr>
          <a:xfrm>
            <a:off x="7027545" y="913130"/>
            <a:ext cx="1045845" cy="375285"/>
          </a:xfrm>
          <a:prstGeom prst="wedgeRoundRectCallout">
            <a:avLst>
              <a:gd name="adj1" fmla="val -1608"/>
              <a:gd name="adj2" fmla="val 8381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结果输出</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9525" y="1152525"/>
            <a:ext cx="456565"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流程图: 可选过程 1"/>
          <p:cNvSpPr>
            <a:spLocks noChangeArrowheads="1"/>
          </p:cNvSpPr>
          <p:nvPr/>
        </p:nvSpPr>
        <p:spPr bwMode="auto">
          <a:xfrm>
            <a:off x="9525" y="1771015"/>
            <a:ext cx="457835"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4" name="流程图: 可选过程 3"/>
          <p:cNvSpPr>
            <a:spLocks noChangeArrowheads="1"/>
          </p:cNvSpPr>
          <p:nvPr/>
        </p:nvSpPr>
        <p:spPr bwMode="auto">
          <a:xfrm>
            <a:off x="9525" y="5852795"/>
            <a:ext cx="458470" cy="48006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934720" y="1152525"/>
            <a:ext cx="5401945" cy="398780"/>
          </a:xfrm>
          <a:prstGeom prst="rect">
            <a:avLst/>
          </a:prstGeom>
          <a:noFill/>
        </p:spPr>
        <p:txBody>
          <a:bodyPr wrap="squar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1.2.3 </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主题词检索（</a:t>
            </a:r>
            <a:r>
              <a:rPr lang="zh-CN" altLang="en-US" sz="2000" b="1">
                <a:solidFill>
                  <a:srgbClr val="002060"/>
                </a:solidFill>
                <a:uFillTx/>
                <a:latin typeface="黑体" panose="02010609060101010101" pitchFamily="49" charset="-122"/>
                <a:ea typeface="黑体" panose="02010609060101010101" pitchFamily="49" charset="-122"/>
                <a:sym typeface="+mn-ea"/>
              </a:rPr>
              <a:t>MeSH Database</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2"/>
          <p:cNvSpPr>
            <a:spLocks noGrp="1"/>
          </p:cNvSpPr>
          <p:nvPr>
            <p:ph idx="1"/>
          </p:nvPr>
        </p:nvSpPr>
        <p:spPr>
          <a:xfrm>
            <a:off x="934085" y="1660525"/>
            <a:ext cx="7355840" cy="4832350"/>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主题词（Subject Heading）是指经过规范化处理的最能表达文章主题概念的语词。规范化处理，就是在文献存储时，对文献中的同义词、近义词、多义词等加以严格的控制和规范，使得同一主题概念的文献相对集中在一个主题词下(无论文章作者用的什么词)。MeSH是Medical Subject Headings的缩略词，即医学主题词。如：艾滋病、AIDS、获得性免疫缺陷综合征→获得性免疫缺陷综合征</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副主题词(Subheadings)：</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与主题词进行组配，对某一主题词的概念进行限定或复分，使主题词具有更高的专指性。</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ar-AE" altLang="zh-CN" sz="2000" kern="1200" dirty="0">
                <a:solidFill>
                  <a:srgbClr val="00B0F0"/>
                </a:solidFill>
                <a:latin typeface="Arial" panose="020B0604020202020204" pitchFamily="34" charset="0"/>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通过主题词检索可以很好地提高检索效率。</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6" name="图片 5"/>
          <p:cNvPicPr>
            <a:picLocks noChangeAspect="1"/>
          </p:cNvPicPr>
          <p:nvPr/>
        </p:nvPicPr>
        <p:blipFill>
          <a:blip r:embed="rId2"/>
          <a:stretch>
            <a:fillRect/>
          </a:stretch>
        </p:blipFill>
        <p:spPr>
          <a:xfrm>
            <a:off x="9525" y="998220"/>
            <a:ext cx="9126855" cy="5728970"/>
          </a:xfrm>
          <a:prstGeom prst="rect">
            <a:avLst/>
          </a:prstGeom>
        </p:spPr>
      </p:pic>
      <p:sp>
        <p:nvSpPr>
          <p:cNvPr id="13" name="AutoShape 1035"/>
          <p:cNvSpPr/>
          <p:nvPr/>
        </p:nvSpPr>
        <p:spPr>
          <a:xfrm>
            <a:off x="5776595" y="1455420"/>
            <a:ext cx="1543050" cy="581660"/>
          </a:xfrm>
          <a:prstGeom prst="wedgeRoundRectCallout">
            <a:avLst>
              <a:gd name="adj1" fmla="val -47085"/>
              <a:gd name="adj2" fmla="val 64669"/>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清除前面所进行过的限定</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9" name="AutoShape 1035"/>
          <p:cNvSpPr/>
          <p:nvPr/>
        </p:nvSpPr>
        <p:spPr>
          <a:xfrm>
            <a:off x="5561965" y="3561715"/>
            <a:ext cx="1113155" cy="602615"/>
          </a:xfrm>
          <a:prstGeom prst="wedgeRoundRectCallout">
            <a:avLst>
              <a:gd name="adj1" fmla="val 73072"/>
              <a:gd name="adj2" fmla="val 45945"/>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主题词检索入口</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4856480" y="2037080"/>
            <a:ext cx="618490"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流程图: 可选过程 1"/>
          <p:cNvSpPr>
            <a:spLocks noChangeArrowheads="1"/>
          </p:cNvSpPr>
          <p:nvPr/>
        </p:nvSpPr>
        <p:spPr bwMode="auto">
          <a:xfrm>
            <a:off x="7061835" y="4086225"/>
            <a:ext cx="969010"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9"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4" name="内容占位符 2"/>
          <p:cNvSpPr>
            <a:spLocks noGrp="1"/>
          </p:cNvSpPr>
          <p:nvPr>
            <p:ph idx="1"/>
          </p:nvPr>
        </p:nvSpPr>
        <p:spPr>
          <a:xfrm>
            <a:off x="1176020" y="1557655"/>
            <a:ext cx="7174230" cy="3459480"/>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举例：</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查找FK506副作用（adverse effects）和肾移植（ kidney transplantation）的关系的相关文献。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algn="l" defTabSz="914400" latinLnBrk="0">
              <a:lnSpc>
                <a:spcPct val="150000"/>
              </a:lnSpc>
              <a:spcBef>
                <a:spcPct val="20000"/>
              </a:spcBef>
              <a:buClrTx/>
              <a:buSzTx/>
              <a:buFont typeface="Arial" panose="020B0604020202020204" pitchFamily="34" charset="0"/>
              <a:buNone/>
              <a:defRPr/>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步骤：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#1  tacrolimus ∕ adverse effects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defTabSz="914400" latinLnBrk="0">
              <a:lnSpc>
                <a:spcPct val="150000"/>
              </a:lnSpc>
              <a:spcBef>
                <a:spcPct val="20000"/>
              </a:spcBef>
              <a:buClrTx/>
              <a:buSzTx/>
              <a:buFont typeface="Arial" panose="020B0604020202020204" pitchFamily="34" charset="0"/>
              <a:buNone/>
              <a:defRPr/>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#2   kidney transplantation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defTabSz="914400" latinLnBrk="0">
              <a:lnSpc>
                <a:spcPct val="150000"/>
              </a:lnSpc>
              <a:spcBef>
                <a:spcPct val="20000"/>
              </a:spcBef>
              <a:buClrTx/>
              <a:buSzTx/>
              <a:buFont typeface="Arial" panose="020B0604020202020204" pitchFamily="34" charset="0"/>
              <a:buNone/>
              <a:defRPr/>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   #1 AND #2</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 2"/>
          <p:cNvSpPr/>
          <p:nvPr/>
        </p:nvSpPr>
        <p:spPr>
          <a:xfrm rot="10800000" flipV="1">
            <a:off x="1395730" y="1814830"/>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525" y="1152525"/>
            <a:ext cx="9148445" cy="559308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3" name="AutoShape 1035"/>
          <p:cNvSpPr/>
          <p:nvPr/>
        </p:nvSpPr>
        <p:spPr>
          <a:xfrm>
            <a:off x="4030345" y="805815"/>
            <a:ext cx="1805305" cy="650240"/>
          </a:xfrm>
          <a:prstGeom prst="wedgeRoundRectCallout">
            <a:avLst>
              <a:gd name="adj1" fmla="val -47085"/>
              <a:gd name="adj2" fmla="val 64669"/>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输入第1个检索词，点击</a:t>
            </a:r>
            <a:r>
              <a:rPr lang="en-US" altLang="zh-CN" sz="1600" b="1" dirty="0">
                <a:solidFill>
                  <a:srgbClr val="C00000"/>
                </a:solidFill>
                <a:latin typeface="Times New Roman" panose="02020603050405020304" pitchFamily="2" charset="0"/>
                <a:ea typeface="宋体" panose="02010600030101010101" pitchFamily="2" charset="-122"/>
              </a:rPr>
              <a:t>“</a:t>
            </a:r>
            <a:r>
              <a:rPr lang="en-US" altLang="zh-CN" sz="1600" b="1" dirty="0">
                <a:solidFill>
                  <a:srgbClr val="C00000"/>
                </a:solidFill>
                <a:latin typeface="Times New Roman" panose="02020603050405020304" pitchFamily="2" charset="0"/>
                <a:sym typeface="+mn-ea"/>
              </a:rPr>
              <a:t>Search</a:t>
            </a:r>
            <a:r>
              <a:rPr lang="en-US" altLang="zh-CN" sz="1600" b="1" dirty="0">
                <a:solidFill>
                  <a:srgbClr val="C00000"/>
                </a:solidFill>
                <a:latin typeface="Times New Roman" panose="02020603050405020304" pitchFamily="2" charset="0"/>
                <a:ea typeface="宋体" panose="02010600030101010101" pitchFamily="2" charset="-122"/>
              </a:rPr>
              <a:t>”</a:t>
            </a:r>
            <a:endParaRPr lang="en-US" altLang="zh-CN"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2211705" y="1456055"/>
            <a:ext cx="618490"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 name="流程图: 可选过程 2"/>
          <p:cNvSpPr>
            <a:spLocks noChangeArrowheads="1"/>
          </p:cNvSpPr>
          <p:nvPr/>
        </p:nvSpPr>
        <p:spPr bwMode="auto">
          <a:xfrm>
            <a:off x="7522210" y="1456055"/>
            <a:ext cx="618490"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255" y="1086485"/>
            <a:ext cx="9154160" cy="513715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9" name="AutoShape 1035"/>
          <p:cNvSpPr/>
          <p:nvPr/>
        </p:nvSpPr>
        <p:spPr>
          <a:xfrm>
            <a:off x="1749425" y="2841625"/>
            <a:ext cx="1586230" cy="443865"/>
          </a:xfrm>
          <a:prstGeom prst="wedgeRoundRectCallout">
            <a:avLst>
              <a:gd name="adj1" fmla="val -63666"/>
              <a:gd name="adj2" fmla="val 42422"/>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选中该主题词</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214630" y="3035935"/>
            <a:ext cx="738505"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5875" y="1198245"/>
            <a:ext cx="9112250" cy="565785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35844" name="线形标注 1 6"/>
          <p:cNvSpPr/>
          <p:nvPr/>
        </p:nvSpPr>
        <p:spPr>
          <a:xfrm>
            <a:off x="127000" y="2971800"/>
            <a:ext cx="8925560" cy="393700"/>
          </a:xfrm>
          <a:prstGeom prst="borderCallout1">
            <a:avLst>
              <a:gd name="adj1" fmla="val -10741"/>
              <a:gd name="adj2" fmla="val 43606"/>
              <a:gd name="adj3" fmla="val -52657"/>
              <a:gd name="adj4" fmla="val 37856"/>
            </a:avLst>
          </a:prstGeom>
          <a:noFill/>
          <a:ln w="25400" cap="flat" cmpd="sng">
            <a:solidFill>
              <a:srgbClr val="C00000"/>
            </a:solidFill>
            <a:prstDash val="solid"/>
            <a:miter/>
            <a:headEnd type="none" w="med" len="med"/>
            <a:tailEnd type="none" w="med" len="med"/>
          </a:ln>
        </p:spPr>
        <p:txBody>
          <a:bodyPr anchor="ctr"/>
          <a:p>
            <a:pPr algn="ctr"/>
            <a:endParaRPr lang="zh-CN" altLang="en-US" dirty="0">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5846" name="直接连接符 9"/>
          <p:cNvSpPr/>
          <p:nvPr/>
        </p:nvSpPr>
        <p:spPr>
          <a:xfrm flipV="1">
            <a:off x="127000" y="3536950"/>
            <a:ext cx="1512570" cy="20320"/>
          </a:xfrm>
          <a:prstGeom prst="line">
            <a:avLst/>
          </a:prstGeom>
          <a:ln w="19050" cap="flat" cmpd="sng">
            <a:solidFill>
              <a:srgbClr val="C00000"/>
            </a:solidFill>
            <a:prstDash val="solid"/>
            <a:headEnd type="none" w="med" len="med"/>
            <a:tailEnd type="none" w="med" len="med"/>
          </a:ln>
        </p:spPr>
      </p:sp>
      <p:sp>
        <p:nvSpPr>
          <p:cNvPr id="35845" name="TextBox 7"/>
          <p:cNvSpPr/>
          <p:nvPr/>
        </p:nvSpPr>
        <p:spPr>
          <a:xfrm>
            <a:off x="2894330" y="2432685"/>
            <a:ext cx="1130935" cy="368300"/>
          </a:xfrm>
          <a:prstGeom prst="rect">
            <a:avLst/>
          </a:prstGeom>
          <a:noFill/>
          <a:ln w="9525">
            <a:noFill/>
          </a:ln>
        </p:spPr>
        <p:txBody>
          <a:bodyPr wrap="square">
            <a:spAutoFit/>
          </a:bodyPr>
          <a:p>
            <a:r>
              <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rPr>
              <a:t>词义注释</a:t>
            </a:r>
            <a:endParaRPr lang="zh-CN" altLang="en-US" sz="1800" dirty="0">
              <a:latin typeface="Arial" panose="020B0604020202020204" pitchFamily="34" charset="0"/>
            </a:endParaRPr>
          </a:p>
        </p:txBody>
      </p:sp>
      <p:sp>
        <p:nvSpPr>
          <p:cNvPr id="35847" name="TextBox 10"/>
          <p:cNvSpPr/>
          <p:nvPr/>
        </p:nvSpPr>
        <p:spPr>
          <a:xfrm>
            <a:off x="1541780" y="3429000"/>
            <a:ext cx="1103630" cy="368300"/>
          </a:xfrm>
          <a:prstGeom prst="rect">
            <a:avLst/>
          </a:prstGeom>
          <a:noFill/>
          <a:ln w="9525">
            <a:noFill/>
          </a:ln>
        </p:spPr>
        <p:txBody>
          <a:bodyPr wrap="square">
            <a:spAutoFit/>
          </a:bodyPr>
          <a:p>
            <a:r>
              <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rPr>
              <a:t>历史注释</a:t>
            </a:r>
            <a:endPar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endParaRPr>
          </a:p>
        </p:txBody>
      </p:sp>
      <p:sp>
        <p:nvSpPr>
          <p:cNvPr id="35848" name="线形标注 1 11"/>
          <p:cNvSpPr/>
          <p:nvPr/>
        </p:nvSpPr>
        <p:spPr>
          <a:xfrm>
            <a:off x="127000" y="3797300"/>
            <a:ext cx="7693025" cy="2458085"/>
          </a:xfrm>
          <a:prstGeom prst="borderCallout1">
            <a:avLst>
              <a:gd name="adj1" fmla="val 50361"/>
              <a:gd name="adj2" fmla="val 99903"/>
              <a:gd name="adj3" fmla="val 27576"/>
              <a:gd name="adj4" fmla="val 105035"/>
            </a:avLst>
          </a:prstGeom>
          <a:noFill/>
          <a:ln w="25400" cap="flat" cmpd="sng">
            <a:solidFill>
              <a:srgbClr val="C00000"/>
            </a:solidFill>
            <a:prstDash val="solid"/>
            <a:miter/>
            <a:headEnd type="none" w="med" len="med"/>
            <a:tailEnd type="none" w="med" len="med"/>
          </a:ln>
        </p:spPr>
        <p:txBody>
          <a:bodyPr anchor="ctr"/>
          <a:p>
            <a:pPr algn="ctr"/>
            <a:endParaRPr lang="zh-CN" altLang="en-US" dirty="0">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5849" name="TextBox 12"/>
          <p:cNvSpPr/>
          <p:nvPr/>
        </p:nvSpPr>
        <p:spPr>
          <a:xfrm>
            <a:off x="8221345" y="3536950"/>
            <a:ext cx="473075" cy="2306955"/>
          </a:xfrm>
          <a:prstGeom prst="rect">
            <a:avLst/>
          </a:prstGeom>
          <a:noFill/>
          <a:ln w="9525">
            <a:noFill/>
          </a:ln>
        </p:spPr>
        <p:txBody>
          <a:bodyPr wrap="square">
            <a:spAutoFit/>
          </a:bodyPr>
          <a:p>
            <a:r>
              <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rPr>
              <a:t>可组配的副主题词</a:t>
            </a:r>
            <a:endPar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endParaRPr>
          </a:p>
        </p:txBody>
      </p:sp>
      <p:sp>
        <p:nvSpPr>
          <p:cNvPr id="35852" name="线形标注 1 18"/>
          <p:cNvSpPr/>
          <p:nvPr/>
        </p:nvSpPr>
        <p:spPr>
          <a:xfrm>
            <a:off x="127000" y="6606540"/>
            <a:ext cx="4714875" cy="249555"/>
          </a:xfrm>
          <a:prstGeom prst="borderCallout1">
            <a:avLst>
              <a:gd name="adj1" fmla="val 34351"/>
              <a:gd name="adj2" fmla="val 116269"/>
              <a:gd name="adj3" fmla="val 62949"/>
              <a:gd name="adj4" fmla="val 100861"/>
            </a:avLst>
          </a:prstGeom>
          <a:noFill/>
          <a:ln w="25400" cap="flat" cmpd="sng">
            <a:solidFill>
              <a:srgbClr val="C00000"/>
            </a:solidFill>
            <a:prstDash val="solid"/>
            <a:miter/>
            <a:headEnd type="none" w="med" len="med"/>
            <a:tailEnd type="none" w="med" len="med"/>
          </a:ln>
        </p:spPr>
        <p:txBody>
          <a:bodyPr anchor="ctr"/>
          <a:p>
            <a:pPr algn="ctr"/>
            <a:endParaRPr lang="zh-CN" altLang="en-US" dirty="0">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5850" name="线形标注 1 16"/>
          <p:cNvSpPr/>
          <p:nvPr/>
        </p:nvSpPr>
        <p:spPr>
          <a:xfrm>
            <a:off x="127000" y="6255385"/>
            <a:ext cx="2214880" cy="351155"/>
          </a:xfrm>
          <a:prstGeom prst="borderCallout1">
            <a:avLst>
              <a:gd name="adj1" fmla="val 44556"/>
              <a:gd name="adj2" fmla="val 130856"/>
              <a:gd name="adj3" fmla="val 66046"/>
              <a:gd name="adj4" fmla="val 103519"/>
            </a:avLst>
          </a:prstGeom>
          <a:noFill/>
          <a:ln w="25400" cap="flat" cmpd="sng">
            <a:solidFill>
              <a:srgbClr val="C00000"/>
            </a:solidFill>
            <a:prstDash val="solid"/>
            <a:miter/>
            <a:headEnd type="none" w="med" len="med"/>
            <a:tailEnd type="none" w="med" len="med"/>
          </a:ln>
        </p:spPr>
        <p:txBody>
          <a:bodyPr anchor="ctr"/>
          <a:p>
            <a:pPr algn="ctr"/>
            <a:endParaRPr lang="zh-CN" altLang="en-US" dirty="0">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5853" name="TextBox 19"/>
          <p:cNvSpPr/>
          <p:nvPr/>
        </p:nvSpPr>
        <p:spPr>
          <a:xfrm>
            <a:off x="5622925" y="6487795"/>
            <a:ext cx="1180465" cy="368300"/>
          </a:xfrm>
          <a:prstGeom prst="rect">
            <a:avLst/>
          </a:prstGeom>
          <a:noFill/>
          <a:ln w="9525">
            <a:noFill/>
          </a:ln>
        </p:spPr>
        <p:txBody>
          <a:bodyPr wrap="square">
            <a:spAutoFit/>
          </a:bodyPr>
          <a:p>
            <a:r>
              <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rPr>
              <a:t>扩展检索</a:t>
            </a:r>
            <a:endParaRPr lang="zh-CN" altLang="en-US" sz="1800" dirty="0">
              <a:latin typeface="Arial" panose="020B0604020202020204" pitchFamily="34" charset="0"/>
            </a:endParaRPr>
          </a:p>
        </p:txBody>
      </p:sp>
      <p:sp>
        <p:nvSpPr>
          <p:cNvPr id="5" name="TextBox 19"/>
          <p:cNvSpPr/>
          <p:nvPr/>
        </p:nvSpPr>
        <p:spPr>
          <a:xfrm>
            <a:off x="3072765" y="6238240"/>
            <a:ext cx="1180465" cy="368300"/>
          </a:xfrm>
          <a:prstGeom prst="rect">
            <a:avLst/>
          </a:prstGeom>
          <a:noFill/>
          <a:ln w="9525">
            <a:noFill/>
          </a:ln>
        </p:spPr>
        <p:txBody>
          <a:bodyPr wrap="square">
            <a:spAutoFit/>
          </a:bodyPr>
          <a:p>
            <a:r>
              <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rPr>
              <a:t>加权检索</a:t>
            </a:r>
            <a:endParaRPr lang="zh-CN" altLang="en-US" sz="1800" dirty="0">
              <a:latin typeface="Arial" panose="020B0604020202020204" pitchFamily="34" charset="0"/>
            </a:endParaRPr>
          </a:p>
        </p:txBody>
      </p:sp>
      <p:sp>
        <p:nvSpPr>
          <p:cNvPr id="3" name="AutoShape 1035"/>
          <p:cNvSpPr/>
          <p:nvPr/>
        </p:nvSpPr>
        <p:spPr>
          <a:xfrm>
            <a:off x="3515360" y="4991100"/>
            <a:ext cx="2755900" cy="924560"/>
          </a:xfrm>
          <a:prstGeom prst="wedgeRoundRectCallout">
            <a:avLst>
              <a:gd name="adj1" fmla="val -35852"/>
              <a:gd name="adj2" fmla="val 86538"/>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检索重点论述的主题，提高文献相关度，剔除相关度不高的文章，提高查准率</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9" name="AutoShape 1035"/>
          <p:cNvSpPr/>
          <p:nvPr/>
        </p:nvSpPr>
        <p:spPr>
          <a:xfrm>
            <a:off x="6899910" y="5915660"/>
            <a:ext cx="1794510" cy="640080"/>
          </a:xfrm>
          <a:prstGeom prst="wedgeRoundRectCallout">
            <a:avLst>
              <a:gd name="adj1" fmla="val -54883"/>
              <a:gd name="adj2" fmla="val 6617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一并检索其下位词，提高查全率</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6350" y="1283970"/>
            <a:ext cx="9103360" cy="557276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36867" name="线形标注 1 4"/>
          <p:cNvSpPr/>
          <p:nvPr/>
        </p:nvSpPr>
        <p:spPr>
          <a:xfrm>
            <a:off x="6350" y="1854835"/>
            <a:ext cx="3786505" cy="2384425"/>
          </a:xfrm>
          <a:prstGeom prst="borderCallout1">
            <a:avLst>
              <a:gd name="adj1" fmla="val 29241"/>
              <a:gd name="adj2" fmla="val 124551"/>
              <a:gd name="adj3" fmla="val 58917"/>
              <a:gd name="adj4" fmla="val 101898"/>
            </a:avLst>
          </a:prstGeom>
          <a:noFill/>
          <a:ln w="25400" cap="flat" cmpd="sng">
            <a:solidFill>
              <a:srgbClr val="C00000"/>
            </a:solidFill>
            <a:prstDash val="solid"/>
            <a:miter/>
            <a:headEnd type="none" w="med" len="med"/>
            <a:tailEnd type="none" w="med" len="med"/>
          </a:ln>
        </p:spPr>
        <p:txBody>
          <a:bodyPr anchor="ctr"/>
          <a:p>
            <a:pPr algn="ctr"/>
            <a:endParaRPr lang="zh-CN" altLang="en-US" dirty="0">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 name="线形标注 1 7"/>
          <p:cNvSpPr/>
          <p:nvPr/>
        </p:nvSpPr>
        <p:spPr>
          <a:xfrm>
            <a:off x="6350" y="4239260"/>
            <a:ext cx="3786188" cy="785813"/>
          </a:xfrm>
          <a:prstGeom prst="borderCallout1">
            <a:avLst>
              <a:gd name="adj1" fmla="val 52532"/>
              <a:gd name="adj2" fmla="val 103852"/>
              <a:gd name="adj3" fmla="val 27151"/>
              <a:gd name="adj4" fmla="val 117937"/>
            </a:avLst>
          </a:prstGeom>
          <a:noFill/>
          <a:ln w="25400" cap="flat" cmpd="sng">
            <a:solidFill>
              <a:srgbClr val="C00000"/>
            </a:solidFill>
            <a:prstDash val="solid"/>
            <a:miter/>
            <a:headEnd type="none" w="med" len="med"/>
            <a:tailEnd type="none" w="med" len="med"/>
          </a:ln>
        </p:spPr>
        <p:txBody>
          <a:bodyPr anchor="ctr"/>
          <a:p>
            <a:pPr algn="ctr"/>
            <a:endParaRPr lang="zh-CN" altLang="en-US" dirty="0">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6874" name="线形标注 1 11"/>
          <p:cNvSpPr/>
          <p:nvPr/>
        </p:nvSpPr>
        <p:spPr>
          <a:xfrm>
            <a:off x="0" y="5025390"/>
            <a:ext cx="3786505" cy="1832610"/>
          </a:xfrm>
          <a:prstGeom prst="borderCallout1">
            <a:avLst>
              <a:gd name="adj1" fmla="val 46361"/>
              <a:gd name="adj2" fmla="val 117440"/>
              <a:gd name="adj3" fmla="val 55519"/>
              <a:gd name="adj4" fmla="val 100338"/>
            </a:avLst>
          </a:prstGeom>
          <a:noFill/>
          <a:ln w="25400" cap="flat" cmpd="sng">
            <a:solidFill>
              <a:srgbClr val="C00000"/>
            </a:solidFill>
            <a:prstDash val="solid"/>
            <a:miter/>
            <a:headEnd type="none" w="med" len="med"/>
            <a:tailEnd type="none" w="med" len="med"/>
          </a:ln>
        </p:spPr>
        <p:txBody>
          <a:bodyPr anchor="ctr"/>
          <a:p>
            <a:pPr algn="ctr"/>
            <a:endParaRPr lang="zh-CN" altLang="en-US" dirty="0">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6872" name="线形标注 1 9"/>
          <p:cNvSpPr/>
          <p:nvPr/>
        </p:nvSpPr>
        <p:spPr>
          <a:xfrm>
            <a:off x="6350" y="5025390"/>
            <a:ext cx="3786505" cy="690245"/>
          </a:xfrm>
          <a:prstGeom prst="borderCallout1">
            <a:avLst>
              <a:gd name="adj1" fmla="val 28886"/>
              <a:gd name="adj2" fmla="val 116820"/>
              <a:gd name="adj3" fmla="val 62361"/>
              <a:gd name="adj4" fmla="val 101898"/>
            </a:avLst>
          </a:prstGeom>
          <a:noFill/>
          <a:ln w="25400" cap="flat" cmpd="sng">
            <a:solidFill>
              <a:srgbClr val="C00000"/>
            </a:solidFill>
            <a:prstDash val="solid"/>
            <a:miter/>
            <a:headEnd type="none" w="med" len="med"/>
            <a:tailEnd type="none" w="med" len="med"/>
          </a:ln>
        </p:spPr>
        <p:txBody>
          <a:bodyPr anchor="ctr"/>
          <a:p>
            <a:pPr algn="ctr"/>
            <a:endParaRPr lang="zh-CN" altLang="en-US" dirty="0">
              <a:solidFill>
                <a:srgbClr val="FFFF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6868" name="TextBox 5"/>
          <p:cNvSpPr/>
          <p:nvPr/>
        </p:nvSpPr>
        <p:spPr>
          <a:xfrm>
            <a:off x="4656455" y="2355215"/>
            <a:ext cx="2071370" cy="368300"/>
          </a:xfrm>
          <a:prstGeom prst="rect">
            <a:avLst/>
          </a:prstGeom>
          <a:noFill/>
          <a:ln w="9525">
            <a:noFill/>
          </a:ln>
        </p:spPr>
        <p:txBody>
          <a:bodyPr wrap="square">
            <a:spAutoFit/>
          </a:bodyPr>
          <a:p>
            <a:r>
              <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rPr>
              <a:t>入口词（同义词）</a:t>
            </a:r>
            <a:endPar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endParaRPr>
          </a:p>
        </p:txBody>
      </p:sp>
      <p:sp>
        <p:nvSpPr>
          <p:cNvPr id="36871" name="TextBox 8"/>
          <p:cNvSpPr/>
          <p:nvPr/>
        </p:nvSpPr>
        <p:spPr>
          <a:xfrm>
            <a:off x="4388485" y="4239260"/>
            <a:ext cx="953135" cy="368300"/>
          </a:xfrm>
          <a:prstGeom prst="rect">
            <a:avLst/>
          </a:prstGeom>
          <a:noFill/>
          <a:ln w="9525">
            <a:noFill/>
          </a:ln>
        </p:spPr>
        <p:txBody>
          <a:bodyPr wrap="square">
            <a:spAutoFit/>
          </a:bodyPr>
          <a:p>
            <a:r>
              <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rPr>
              <a:t>曾用词</a:t>
            </a:r>
            <a:endPar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endParaRPr>
          </a:p>
        </p:txBody>
      </p:sp>
      <p:sp>
        <p:nvSpPr>
          <p:cNvPr id="36873" name="TextBox 10"/>
          <p:cNvSpPr/>
          <p:nvPr/>
        </p:nvSpPr>
        <p:spPr>
          <a:xfrm>
            <a:off x="4388485" y="5025390"/>
            <a:ext cx="3329305" cy="645160"/>
          </a:xfrm>
          <a:prstGeom prst="rect">
            <a:avLst/>
          </a:prstGeom>
          <a:noFill/>
          <a:ln w="9525">
            <a:noFill/>
          </a:ln>
        </p:spPr>
        <p:txBody>
          <a:bodyPr wrap="square">
            <a:spAutoFit/>
          </a:bodyPr>
          <a:p>
            <a:r>
              <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rPr>
              <a:t>药理作用：免疫抑制剂</a:t>
            </a:r>
            <a:endPar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endParaRPr>
          </a:p>
          <a:p>
            <a:r>
              <a:rPr lang="zh-CN" altLang="en-US" sz="1800" dirty="0">
                <a:latin typeface="Arial" panose="020B0604020202020204" pitchFamily="34" charset="0"/>
              </a:rPr>
              <a:t>                  </a:t>
            </a:r>
            <a:r>
              <a:rPr lang="zh-CN" altLang="en-US" sz="1800" b="1" dirty="0">
                <a:solidFill>
                  <a:srgbClr val="FF0000"/>
                </a:solidFill>
                <a:latin typeface="Cambria" panose="02040503050406030204" pitchFamily="18" charset="0"/>
                <a:ea typeface="华文楷体" panose="02010600040101010101" pitchFamily="2" charset="-122"/>
              </a:rPr>
              <a:t>钙调磷酸酶抑制剂 </a:t>
            </a:r>
            <a:endParaRPr lang="zh-CN" altLang="en-US" sz="1800" b="1" dirty="0">
              <a:solidFill>
                <a:srgbClr val="FF0000"/>
              </a:solidFill>
              <a:latin typeface="Cambria" panose="02040503050406030204" pitchFamily="18" charset="0"/>
              <a:ea typeface="华文楷体" panose="02010600040101010101" pitchFamily="2" charset="-122"/>
            </a:endParaRPr>
          </a:p>
        </p:txBody>
      </p:sp>
      <p:sp>
        <p:nvSpPr>
          <p:cNvPr id="36875" name="TextBox 12"/>
          <p:cNvSpPr/>
          <p:nvPr/>
        </p:nvSpPr>
        <p:spPr>
          <a:xfrm>
            <a:off x="4388485" y="5715635"/>
            <a:ext cx="1438275" cy="368300"/>
          </a:xfrm>
          <a:prstGeom prst="rect">
            <a:avLst/>
          </a:prstGeom>
          <a:noFill/>
          <a:ln w="9525">
            <a:noFill/>
          </a:ln>
        </p:spPr>
        <p:txBody>
          <a:bodyPr wrap="square">
            <a:spAutoFit/>
          </a:bodyPr>
          <a:p>
            <a:r>
              <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rPr>
              <a:t>树状结构表</a:t>
            </a:r>
            <a:endParaRPr lang="zh-CN" altLang="en-US" sz="1800" b="1" dirty="0">
              <a:solidFill>
                <a:srgbClr val="FF0000"/>
              </a:solidFill>
              <a:latin typeface="Cambria" panose="02040503050406030204" pitchFamily="18" charset="0"/>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5240" y="1152525"/>
            <a:ext cx="9113520" cy="558546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2" name="AutoShape 1035"/>
          <p:cNvSpPr/>
          <p:nvPr/>
        </p:nvSpPr>
        <p:spPr>
          <a:xfrm>
            <a:off x="5370195" y="2370455"/>
            <a:ext cx="1384300" cy="725805"/>
          </a:xfrm>
          <a:prstGeom prst="wedgeRoundRectCallout">
            <a:avLst>
              <a:gd name="adj1" fmla="val 45366"/>
              <a:gd name="adj2" fmla="val 6426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点击，添加到检索框</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9" name="AutoShape 1035"/>
          <p:cNvSpPr/>
          <p:nvPr/>
        </p:nvSpPr>
        <p:spPr>
          <a:xfrm>
            <a:off x="1549400" y="2908300"/>
            <a:ext cx="1325880" cy="631190"/>
          </a:xfrm>
          <a:prstGeom prst="wedgeRoundRectCallout">
            <a:avLst>
              <a:gd name="adj1" fmla="val -63666"/>
              <a:gd name="adj2" fmla="val 42422"/>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搭配合适的副主题词</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335280" y="3680460"/>
            <a:ext cx="1068070"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 name="流程图: 可选过程 2"/>
          <p:cNvSpPr>
            <a:spLocks noChangeArrowheads="1"/>
          </p:cNvSpPr>
          <p:nvPr/>
        </p:nvSpPr>
        <p:spPr bwMode="auto">
          <a:xfrm>
            <a:off x="6874510" y="3098800"/>
            <a:ext cx="1133475"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pic>
        <p:nvPicPr>
          <p:cNvPr id="3" name="图片 2"/>
          <p:cNvPicPr>
            <a:picLocks noChangeAspect="1"/>
          </p:cNvPicPr>
          <p:nvPr/>
        </p:nvPicPr>
        <p:blipFill>
          <a:blip r:embed="rId2"/>
          <a:stretch>
            <a:fillRect/>
          </a:stretch>
        </p:blipFill>
        <p:spPr>
          <a:xfrm>
            <a:off x="755650" y="1572260"/>
            <a:ext cx="7534275" cy="5029200"/>
          </a:xfrm>
          <a:prstGeom prst="rect">
            <a:avLst/>
          </a:prstGeom>
        </p:spPr>
      </p:pic>
      <p:sp>
        <p:nvSpPr>
          <p:cNvPr id="4" name="圆角矩形 3"/>
          <p:cNvSpPr/>
          <p:nvPr/>
        </p:nvSpPr>
        <p:spPr>
          <a:xfrm>
            <a:off x="755650" y="2719705"/>
            <a:ext cx="2087245" cy="507365"/>
          </a:xfrm>
          <a:prstGeom prst="round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9867" name="AutoShape 1035"/>
          <p:cNvSpPr/>
          <p:nvPr/>
        </p:nvSpPr>
        <p:spPr>
          <a:xfrm>
            <a:off x="2713990" y="1731010"/>
            <a:ext cx="1725930" cy="525145"/>
          </a:xfrm>
          <a:prstGeom prst="wedgeRoundRectCallout">
            <a:avLst>
              <a:gd name="adj1" fmla="val -46744"/>
              <a:gd name="adj2" fmla="val 105916"/>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b="1" dirty="0">
                <a:solidFill>
                  <a:srgbClr val="C00000"/>
                </a:solidFill>
                <a:latin typeface="Times New Roman" panose="02020603050405020304" pitchFamily="2" charset="0"/>
                <a:ea typeface="宋体" panose="02010600030101010101" pitchFamily="2" charset="-122"/>
              </a:rPr>
              <a:t>点击进入</a:t>
            </a:r>
            <a:r>
              <a:rPr lang="en-US" altLang="zh-CN" b="1" dirty="0">
                <a:solidFill>
                  <a:srgbClr val="C00000"/>
                </a:solidFill>
                <a:latin typeface="Times New Roman" panose="02020603050405020304" pitchFamily="2" charset="0"/>
                <a:ea typeface="宋体" panose="02010600030101010101" pitchFamily="2" charset="-122"/>
              </a:rPr>
              <a:t>CBM</a:t>
            </a:r>
            <a:endParaRPr lang="en-US" altLang="zh-CN" b="1" dirty="0">
              <a:solidFill>
                <a:srgbClr val="C00000"/>
              </a:solidFill>
              <a:latin typeface="Times New Roman" panose="02020603050405020304" pitchFamily="2" charset="0"/>
              <a:ea typeface="宋体" panose="02010600030101010101" pitchFamily="2" charset="-122"/>
            </a:endParaRPr>
          </a:p>
        </p:txBody>
      </p:sp>
      <p:sp>
        <p:nvSpPr>
          <p:cNvPr id="6" name="文本框 5"/>
          <p:cNvSpPr txBox="1"/>
          <p:nvPr/>
        </p:nvSpPr>
        <p:spPr>
          <a:xfrm>
            <a:off x="755650" y="1043940"/>
            <a:ext cx="3388995" cy="398780"/>
          </a:xfrm>
          <a:prstGeom prst="rect">
            <a:avLst/>
          </a:prstGeom>
          <a:noFill/>
        </p:spPr>
        <p:txBody>
          <a:bodyPr wrap="square" rtlCol="0" anchor="t">
            <a:spAutoFit/>
          </a:bodyPr>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 CBM的检索途径与方法</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67"/>
                                        </p:tgtEl>
                                        <p:attrNameLst>
                                          <p:attrName>style.visibility</p:attrName>
                                        </p:attrNameLst>
                                      </p:cBhvr>
                                      <p:to>
                                        <p:strVal val="visible"/>
                                      </p:to>
                                    </p:set>
                                    <p:anim calcmode="lin" valueType="num">
                                      <p:cBhvr additive="base">
                                        <p:cTn id="7" dur="500" fill="hold"/>
                                        <p:tgtEl>
                                          <p:spTgt spid="249867"/>
                                        </p:tgtEl>
                                        <p:attrNameLst>
                                          <p:attrName>ppt_x</p:attrName>
                                        </p:attrNameLst>
                                      </p:cBhvr>
                                      <p:tavLst>
                                        <p:tav tm="0">
                                          <p:val>
                                            <p:strVal val="0-#ppt_w/2"/>
                                          </p:val>
                                        </p:tav>
                                        <p:tav tm="100000">
                                          <p:val>
                                            <p:strVal val="#ppt_x"/>
                                          </p:val>
                                        </p:tav>
                                      </p:tavLst>
                                    </p:anim>
                                    <p:anim calcmode="lin" valueType="num">
                                      <p:cBhvr additive="base">
                                        <p:cTn id="8" dur="500" fill="hold"/>
                                        <p:tgtEl>
                                          <p:spTgt spid="2498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7"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525" y="1152525"/>
            <a:ext cx="9152890" cy="553275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2" name="AutoShape 1035"/>
          <p:cNvSpPr/>
          <p:nvPr/>
        </p:nvSpPr>
        <p:spPr>
          <a:xfrm>
            <a:off x="4246880" y="751205"/>
            <a:ext cx="1294130" cy="591185"/>
          </a:xfrm>
          <a:prstGeom prst="wedgeRoundRectCallout">
            <a:avLst>
              <a:gd name="adj1" fmla="val -65000"/>
              <a:gd name="adj2" fmla="val 39238"/>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接着输入第2个检索词</a:t>
            </a:r>
            <a:endParaRPr lang="zh-CN" altLang="en-US" sz="1600" b="1" dirty="0">
              <a:solidFill>
                <a:srgbClr val="C00000"/>
              </a:solidFill>
              <a:latin typeface="Times New Roman" panose="02020603050405020304" pitchFamily="2" charset="0"/>
              <a:ea typeface="宋体" panose="02010600030101010101" pitchFamily="2" charset="-122"/>
            </a:endParaRPr>
          </a:p>
        </p:txBody>
      </p:sp>
      <p:sp>
        <p:nvSpPr>
          <p:cNvPr id="5" name="流程图: 可选过程 4"/>
          <p:cNvSpPr>
            <a:spLocks noChangeArrowheads="1"/>
          </p:cNvSpPr>
          <p:nvPr/>
        </p:nvSpPr>
        <p:spPr bwMode="auto">
          <a:xfrm>
            <a:off x="2529840" y="1474470"/>
            <a:ext cx="1276985"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8890" y="1208405"/>
            <a:ext cx="9126220" cy="565975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4" name="流程图: 可选过程 3"/>
          <p:cNvSpPr>
            <a:spLocks noChangeArrowheads="1"/>
          </p:cNvSpPr>
          <p:nvPr/>
        </p:nvSpPr>
        <p:spPr bwMode="auto">
          <a:xfrm>
            <a:off x="6875145" y="3131820"/>
            <a:ext cx="1551940" cy="493395"/>
          </a:xfrm>
          <a:prstGeom prst="flowChartAlternateProcess">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AutoShape 1035"/>
          <p:cNvSpPr/>
          <p:nvPr/>
        </p:nvSpPr>
        <p:spPr>
          <a:xfrm>
            <a:off x="4369435" y="2334895"/>
            <a:ext cx="1954530" cy="1139190"/>
          </a:xfrm>
          <a:prstGeom prst="wedgeRoundRectCallout">
            <a:avLst>
              <a:gd name="adj1" fmla="val 71785"/>
              <a:gd name="adj2" fmla="val 43478"/>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sym typeface="+mn-ea"/>
              </a:rPr>
              <a:t>不搭配副主题词，直接</a:t>
            </a:r>
            <a:r>
              <a:rPr lang="zh-CN" altLang="en-US" sz="1600" b="1" dirty="0">
                <a:solidFill>
                  <a:srgbClr val="C00000"/>
                </a:solidFill>
                <a:latin typeface="Times New Roman" panose="02020603050405020304" pitchFamily="2" charset="0"/>
                <a:ea typeface="宋体" panose="02010600030101010101" pitchFamily="2" charset="-122"/>
              </a:rPr>
              <a:t>添加至检索框，然后点击</a:t>
            </a:r>
            <a:r>
              <a:rPr lang="en-US" altLang="zh-CN" sz="1600" b="1" dirty="0">
                <a:solidFill>
                  <a:srgbClr val="C00000"/>
                </a:solidFill>
                <a:latin typeface="Times New Roman" panose="02020603050405020304" pitchFamily="2" charset="0"/>
                <a:ea typeface="宋体" panose="02010600030101010101" pitchFamily="2" charset="-122"/>
              </a:rPr>
              <a:t>“</a:t>
            </a:r>
            <a:r>
              <a:rPr lang="zh-CN" altLang="en-US" sz="1600" b="1" dirty="0">
                <a:solidFill>
                  <a:srgbClr val="C00000"/>
                </a:solidFill>
                <a:latin typeface="Times New Roman" panose="02020603050405020304" pitchFamily="2" charset="0"/>
                <a:ea typeface="宋体" panose="02010600030101010101" pitchFamily="2" charset="-122"/>
              </a:rPr>
              <a:t>Search PubMed</a:t>
            </a:r>
            <a:r>
              <a:rPr lang="en-US" altLang="zh-CN" sz="1600" b="1" dirty="0">
                <a:solidFill>
                  <a:srgbClr val="C00000"/>
                </a:solidFill>
                <a:latin typeface="Times New Roman" panose="02020603050405020304" pitchFamily="2" charset="0"/>
                <a:ea typeface="宋体" panose="02010600030101010101" pitchFamily="2" charset="-122"/>
              </a:rPr>
              <a:t>”</a:t>
            </a:r>
            <a:endParaRPr lang="en-US" altLang="zh-CN"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540" y="1152525"/>
            <a:ext cx="9138285" cy="490410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5" name="流程图: 可选过程 4"/>
          <p:cNvSpPr>
            <a:spLocks noChangeArrowheads="1"/>
          </p:cNvSpPr>
          <p:nvPr/>
        </p:nvSpPr>
        <p:spPr bwMode="auto">
          <a:xfrm>
            <a:off x="1520190" y="2089150"/>
            <a:ext cx="1266190" cy="43561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 name="AutoShape 1035"/>
          <p:cNvSpPr/>
          <p:nvPr/>
        </p:nvSpPr>
        <p:spPr>
          <a:xfrm>
            <a:off x="3326130" y="1983105"/>
            <a:ext cx="1205865" cy="648335"/>
          </a:xfrm>
          <a:prstGeom prst="wedgeRoundRectCallout">
            <a:avLst>
              <a:gd name="adj1" fmla="val -76119"/>
              <a:gd name="adj2" fmla="val -710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得到最终检索结果</a:t>
            </a:r>
            <a:endParaRPr lang="zh-CN" altLang="en-US" sz="18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701675" y="1338580"/>
            <a:ext cx="7740015" cy="3108960"/>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人工标引费时，最新论文还未标引MeSH词（In Process）。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Medline不收录的文献，Supplied by publisher的文献，不标引MeSH词。</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200000"/>
              </a:lnSpc>
              <a:spcBef>
                <a:spcPts val="0"/>
              </a:spcBef>
              <a:buNone/>
            </a:pPr>
            <a:r>
              <a:rPr lang="ar-AE" altLang="zh-CN" sz="2000" kern="1200" dirty="0">
                <a:solidFill>
                  <a:srgbClr val="00B0F0"/>
                </a:solidFill>
                <a:latin typeface="Arial" panose="020B0604020202020204" pitchFamily="34" charset="0"/>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新词、一些专指性很强的概念没有对应的MeSH词。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20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solidFill>
                  <a:srgbClr val="C00000"/>
                </a:solidFill>
                <a:latin typeface="Arial" panose="020B0604020202020204" pitchFamily="34" charset="0"/>
                <a:ea typeface="宋体" panose="02010600030101010101" pitchFamily="2" charset="-122"/>
                <a:sym typeface="+mn-ea"/>
              </a:rPr>
              <a:t>      </a:t>
            </a:r>
            <a:r>
              <a:rPr lang="en-US" altLang="zh-CN" sz="2000" dirty="0">
                <a:solidFill>
                  <a:srgbClr val="C00000"/>
                </a:solidFill>
                <a:latin typeface="Arial" panose="020B0604020202020204" pitchFamily="34" charset="0"/>
                <a:sym typeface="+mn-ea"/>
              </a:rPr>
              <a:t>tips:</a:t>
            </a:r>
            <a:r>
              <a:rPr lang="en-US" altLang="zh-CN" sz="2000" dirty="0">
                <a:solidFill>
                  <a:srgbClr val="FF0000"/>
                </a:solidFill>
                <a:latin typeface="Arial" panose="020B0604020202020204" pitchFamily="34" charset="0"/>
                <a:sym typeface="+mn-ea"/>
              </a:rPr>
              <a:t> </a:t>
            </a:r>
            <a:r>
              <a:rPr lang="zh-CN" altLang="en-US" sz="2000" dirty="0">
                <a:solidFill>
                  <a:srgbClr val="C00000"/>
                </a:solidFill>
                <a:latin typeface="Arial" panose="020B0604020202020204" pitchFamily="34" charset="0"/>
                <a:ea typeface="宋体" panose="02010600030101010101" pitchFamily="2" charset="-122"/>
                <a:sym typeface="+mn-ea"/>
              </a:rPr>
              <a:t>查阅上述类型的文献需结合关键词检索</a:t>
            </a:r>
            <a:endParaRPr lang="zh-CN" altLang="en-US" sz="2000" b="0" dirty="0">
              <a:solidFill>
                <a:srgbClr val="C00000"/>
              </a:solidFill>
              <a:latin typeface="Arial" panose="020B0604020202020204" pitchFamily="34" charset="0"/>
              <a:ea typeface="宋体" panose="02010600030101010101" pitchFamily="2"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AutoShape 11"/>
          <p:cNvSpPr/>
          <p:nvPr/>
        </p:nvSpPr>
        <p:spPr>
          <a:xfrm>
            <a:off x="1478598" y="5079365"/>
            <a:ext cx="4267200" cy="1143000"/>
          </a:xfrm>
          <a:prstGeom prst="cloudCallout">
            <a:avLst>
              <a:gd name="adj1" fmla="val 32440"/>
              <a:gd name="adj2" fmla="val -131481"/>
            </a:avLst>
          </a:prstGeom>
          <a:solidFill>
            <a:srgbClr val="99CCFF"/>
          </a:solidFill>
          <a:ln w="9525" cap="flat" cmpd="sng">
            <a:solidFill>
              <a:schemeClr val="tx1"/>
            </a:solidFill>
            <a:prstDash val="solid"/>
            <a:round/>
            <a:headEnd type="none" w="med" len="med"/>
            <a:tailEnd type="none" w="med" len="med"/>
          </a:ln>
        </p:spPr>
        <p:txBody>
          <a:bodyPr anchor="t"/>
          <a:p>
            <a:pPr algn="ctr"/>
            <a:r>
              <a:rPr lang="zh-CN" altLang="en-US" sz="1800" dirty="0">
                <a:solidFill>
                  <a:srgbClr val="333333"/>
                </a:solidFill>
                <a:latin typeface="宋体" panose="02010600030101010101" pitchFamily="2" charset="-122"/>
                <a:ea typeface="宋体" panose="02010600030101010101" pitchFamily="2" charset="-122"/>
              </a:rPr>
              <a:t>主题词途径检索出来的文献相关度高，那有什么不足吗？</a:t>
            </a:r>
            <a:endParaRPr lang="en-US" altLang="zh-CN" sz="1800" dirty="0">
              <a:solidFill>
                <a:srgbClr val="333333"/>
              </a:solidFill>
              <a:latin typeface="宋体" panose="02010600030101010101" pitchFamily="2" charset="-122"/>
            </a:endParaRPr>
          </a:p>
        </p:txBody>
      </p:sp>
      <p:sp>
        <p:nvSpPr>
          <p:cNvPr id="6" name=" 2"/>
          <p:cNvSpPr/>
          <p:nvPr/>
        </p:nvSpPr>
        <p:spPr>
          <a:xfrm rot="10800000" flipV="1">
            <a:off x="1242060" y="3724275"/>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725170" y="1152525"/>
            <a:ext cx="6002655" cy="398780"/>
          </a:xfrm>
          <a:prstGeom prst="rect">
            <a:avLst/>
          </a:prstGeom>
          <a:noFill/>
        </p:spPr>
        <p:txBody>
          <a:bodyPr wrap="squar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1.2.4 </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期刊检索（Journals in NCBI Databases）</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2"/>
          <p:cNvSpPr>
            <a:spLocks noGrp="1"/>
          </p:cNvSpPr>
          <p:nvPr>
            <p:ph idx="1"/>
          </p:nvPr>
        </p:nvSpPr>
        <p:spPr>
          <a:xfrm>
            <a:off x="725170" y="1562100"/>
            <a:ext cx="7683500" cy="2132965"/>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检索期刊自身的信息，可分别以期刊全名或刊名中某个词、刊名缩写、期刊主题或ISSN号来检索，查看期刊信息并可以通过链接访问该期刊网站。</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135890" y="3288030"/>
            <a:ext cx="8862060" cy="2668905"/>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p:cNvPicPr>
            <a:picLocks noChangeAspect="1"/>
          </p:cNvPicPr>
          <p:nvPr/>
        </p:nvPicPr>
        <p:blipFill>
          <a:blip r:embed="rId1"/>
          <a:stretch>
            <a:fillRect/>
          </a:stretch>
        </p:blipFill>
        <p:spPr>
          <a:xfrm>
            <a:off x="111125" y="2152015"/>
            <a:ext cx="8921750" cy="452945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9" name="AutoShape 1035"/>
          <p:cNvSpPr/>
          <p:nvPr/>
        </p:nvSpPr>
        <p:spPr>
          <a:xfrm>
            <a:off x="3996055" y="3249295"/>
            <a:ext cx="1151890" cy="360045"/>
          </a:xfrm>
          <a:prstGeom prst="wedgeRoundRectCallout">
            <a:avLst>
              <a:gd name="adj1" fmla="val -38919"/>
              <a:gd name="adj2" fmla="val 82451"/>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输入刊名</a:t>
            </a:r>
            <a:endParaRPr lang="en-US" sz="1800" b="1" dirty="0">
              <a:solidFill>
                <a:srgbClr val="C00000"/>
              </a:solidFill>
              <a:latin typeface="Times New Roman" panose="02020603050405020304" pitchFamily="2" charset="0"/>
              <a:ea typeface="宋体" panose="02010600030101010101" pitchFamily="2" charset="-122"/>
            </a:endParaRPr>
          </a:p>
        </p:txBody>
      </p:sp>
      <p:sp>
        <p:nvSpPr>
          <p:cNvPr id="11" name="流程图: 可选过程 10"/>
          <p:cNvSpPr>
            <a:spLocks noChangeArrowheads="1"/>
          </p:cNvSpPr>
          <p:nvPr/>
        </p:nvSpPr>
        <p:spPr bwMode="auto">
          <a:xfrm>
            <a:off x="8425180" y="3609340"/>
            <a:ext cx="607695" cy="36004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文本框 14"/>
          <p:cNvSpPr txBox="1"/>
          <p:nvPr/>
        </p:nvSpPr>
        <p:spPr>
          <a:xfrm>
            <a:off x="1023620" y="1055370"/>
            <a:ext cx="6999605" cy="922020"/>
          </a:xfrm>
          <a:prstGeom prst="rect">
            <a:avLst/>
          </a:prstGeom>
          <a:noFill/>
        </p:spPr>
        <p:txBody>
          <a:bodyPr wrap="square" rtlCol="0" anchor="t">
            <a:spAutoFit/>
          </a:bodyPr>
          <a:p>
            <a:pPr marL="0" indent="0" latinLnBrk="0">
              <a:lnSpc>
                <a:spcPct val="150000"/>
              </a:lnSpc>
              <a:spcBef>
                <a:spcPts val="0"/>
              </a:spcBef>
              <a:buNone/>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   举例：检索新英格兰医学杂志（The New England Journal of     Medicine ）相关信息。</a:t>
            </a:r>
            <a:endParaRPr lang="zh-CN" altLang="en-US"/>
          </a:p>
        </p:txBody>
      </p:sp>
      <p:sp>
        <p:nvSpPr>
          <p:cNvPr id="16" name=" 2"/>
          <p:cNvSpPr/>
          <p:nvPr/>
        </p:nvSpPr>
        <p:spPr>
          <a:xfrm rot="10800000" flipV="1">
            <a:off x="1122045" y="1280795"/>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03860" y="1054100"/>
            <a:ext cx="8336280" cy="571944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1" name="流程图: 可选过程 10"/>
          <p:cNvSpPr>
            <a:spLocks noChangeArrowheads="1"/>
          </p:cNvSpPr>
          <p:nvPr/>
        </p:nvSpPr>
        <p:spPr bwMode="auto">
          <a:xfrm>
            <a:off x="1633220" y="5442585"/>
            <a:ext cx="2527935" cy="249555"/>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AutoShape 1035"/>
          <p:cNvSpPr/>
          <p:nvPr/>
        </p:nvSpPr>
        <p:spPr>
          <a:xfrm>
            <a:off x="6009005" y="1402715"/>
            <a:ext cx="1692275" cy="490220"/>
          </a:xfrm>
          <a:prstGeom prst="wedgeRoundRectCallout">
            <a:avLst>
              <a:gd name="adj1" fmla="val -48321"/>
              <a:gd name="adj2" fmla="val 112694"/>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期刊相关信息</a:t>
            </a:r>
            <a:endParaRPr lang="zh-CN" altLang="en-US" sz="1800" b="1" dirty="0">
              <a:solidFill>
                <a:srgbClr val="C00000"/>
              </a:solidFill>
              <a:latin typeface="Times New Roman" panose="02020603050405020304" pitchFamily="2" charset="0"/>
              <a:ea typeface="宋体" panose="02010600030101010101" pitchFamily="2" charset="-122"/>
            </a:endParaRPr>
          </a:p>
        </p:txBody>
      </p:sp>
      <p:sp>
        <p:nvSpPr>
          <p:cNvPr id="7" name="AutoShape 1035"/>
          <p:cNvSpPr/>
          <p:nvPr/>
        </p:nvSpPr>
        <p:spPr>
          <a:xfrm>
            <a:off x="4338320" y="4862830"/>
            <a:ext cx="1670685" cy="490220"/>
          </a:xfrm>
          <a:prstGeom prst="wedgeRoundRectCallout">
            <a:avLst>
              <a:gd name="adj1" fmla="val -47643"/>
              <a:gd name="adj2" fmla="val 90414"/>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期刊主页链接</a:t>
            </a:r>
            <a:endParaRPr lang="zh-CN" altLang="en-US" sz="18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525" y="1600200"/>
            <a:ext cx="9130665" cy="465963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1" name="流程图: 可选过程 10"/>
          <p:cNvSpPr>
            <a:spLocks noChangeArrowheads="1"/>
          </p:cNvSpPr>
          <p:nvPr/>
        </p:nvSpPr>
        <p:spPr bwMode="auto">
          <a:xfrm>
            <a:off x="1194435" y="2084705"/>
            <a:ext cx="1957705" cy="52324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AutoShape 1035"/>
          <p:cNvSpPr/>
          <p:nvPr/>
        </p:nvSpPr>
        <p:spPr>
          <a:xfrm>
            <a:off x="3326130" y="1033145"/>
            <a:ext cx="1748790" cy="786130"/>
          </a:xfrm>
          <a:prstGeom prst="wedgeRoundRectCallout">
            <a:avLst>
              <a:gd name="adj1" fmla="val -50145"/>
              <a:gd name="adj2" fmla="val 7641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通过主题词浏览所有期刊</a:t>
            </a:r>
            <a:endParaRPr lang="zh-CN" altLang="en-US" sz="18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6350" y="1380490"/>
            <a:ext cx="9130665" cy="465963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11" name="流程图: 可选过程 10"/>
          <p:cNvSpPr>
            <a:spLocks noChangeArrowheads="1"/>
          </p:cNvSpPr>
          <p:nvPr/>
        </p:nvSpPr>
        <p:spPr bwMode="auto">
          <a:xfrm>
            <a:off x="1205865" y="2611120"/>
            <a:ext cx="1452880" cy="26035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AutoShape 1035"/>
          <p:cNvSpPr/>
          <p:nvPr/>
        </p:nvSpPr>
        <p:spPr>
          <a:xfrm>
            <a:off x="2952750" y="3244850"/>
            <a:ext cx="1748790" cy="786130"/>
          </a:xfrm>
          <a:prstGeom prst="wedgeRoundRectCallout">
            <a:avLst>
              <a:gd name="adj1" fmla="val -48293"/>
              <a:gd name="adj2" fmla="val -77140"/>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800" b="1" dirty="0">
                <a:solidFill>
                  <a:srgbClr val="C00000"/>
                </a:solidFill>
                <a:latin typeface="Times New Roman" panose="02020603050405020304" pitchFamily="2" charset="0"/>
                <a:ea typeface="宋体" panose="02010600030101010101" pitchFamily="2" charset="-122"/>
              </a:rPr>
              <a:t>通过期刊列表浏览所有期刊</a:t>
            </a:r>
            <a:endParaRPr lang="zh-CN" altLang="en-US" sz="18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934720" y="1097280"/>
            <a:ext cx="2574925" cy="398780"/>
          </a:xfrm>
          <a:prstGeom prst="rect">
            <a:avLst/>
          </a:prstGeom>
          <a:noFill/>
        </p:spPr>
        <p:txBody>
          <a:bodyPr wrap="none" rtlCol="0" anchor="t">
            <a:spAutoFit/>
          </a:bodyPr>
          <a:p>
            <a:pPr algn="l"/>
            <a:r>
              <a:rPr lang="en-US" altLang="zh-CN" dirty="0">
                <a:solidFill>
                  <a:srgbClr val="00CC66"/>
                </a:solidFill>
                <a:ea typeface="黑体" panose="02010609060101010101" pitchFamily="49" charset="-122"/>
                <a:sym typeface="+mn-ea"/>
              </a:rPr>
              <a:t>•</a:t>
            </a:r>
            <a:r>
              <a:rPr lang="en-US" altLang="zh-CN" dirty="0">
                <a:latin typeface="Arial" panose="020B0604020202020204" pitchFamily="34" charset="0"/>
                <a:sym typeface="+mn-ea"/>
              </a:rPr>
              <a:t>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1.2.5 </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其他检索途径</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2"/>
          <p:cNvSpPr>
            <a:spLocks noGrp="1"/>
          </p:cNvSpPr>
          <p:nvPr>
            <p:ph idx="1"/>
          </p:nvPr>
        </p:nvSpPr>
        <p:spPr>
          <a:xfrm>
            <a:off x="934720" y="1496060"/>
            <a:ext cx="7299960" cy="2132965"/>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引文匹配器</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单篇引文匹配（Single Citation Matcher）：通过刊名、日期、卷、期、页码、作者等中的一项或多项信息进行检索，查找某篇文献的完整著录项，常用于核对参考文献的著录细节。</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 2"/>
          <p:cNvSpPr/>
          <p:nvPr/>
        </p:nvSpPr>
        <p:spPr>
          <a:xfrm rot="10800000" flipV="1">
            <a:off x="1406525" y="2246630"/>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4" name="图片 3"/>
          <p:cNvPicPr>
            <a:picLocks noChangeAspect="1"/>
          </p:cNvPicPr>
          <p:nvPr/>
        </p:nvPicPr>
        <p:blipFill>
          <a:blip r:embed="rId2"/>
          <a:stretch>
            <a:fillRect/>
          </a:stretch>
        </p:blipFill>
        <p:spPr>
          <a:xfrm>
            <a:off x="934720" y="3629025"/>
            <a:ext cx="7637780" cy="3026410"/>
          </a:xfrm>
          <a:prstGeom prst="rect">
            <a:avLst/>
          </a:prstGeom>
        </p:spPr>
      </p:pic>
      <p:sp>
        <p:nvSpPr>
          <p:cNvPr id="7" name="AutoShape 1035"/>
          <p:cNvSpPr/>
          <p:nvPr/>
        </p:nvSpPr>
        <p:spPr>
          <a:xfrm>
            <a:off x="6487160" y="3705860"/>
            <a:ext cx="1518285" cy="624840"/>
          </a:xfrm>
          <a:prstGeom prst="wedgeRoundRectCallout">
            <a:avLst>
              <a:gd name="adj1" fmla="val -64805"/>
              <a:gd name="adj2" fmla="val -2485"/>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实现单篇文献的一对一检索</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7315" y="1473835"/>
            <a:ext cx="8929370" cy="4247515"/>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5" name="圆角矩形 4"/>
          <p:cNvSpPr/>
          <p:nvPr/>
        </p:nvSpPr>
        <p:spPr>
          <a:xfrm>
            <a:off x="255905" y="2606675"/>
            <a:ext cx="6621780" cy="428625"/>
          </a:xfrm>
          <a:prstGeom prst="roundRect">
            <a:avLst/>
          </a:prstGeom>
          <a:noFill/>
          <a:ln w="28575" cap="flat" cmpd="sng" algn="ctr">
            <a:solidFill>
              <a:srgbClr val="C0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AutoShape 1035"/>
          <p:cNvSpPr/>
          <p:nvPr/>
        </p:nvSpPr>
        <p:spPr>
          <a:xfrm>
            <a:off x="7250430" y="2392045"/>
            <a:ext cx="1203325" cy="467995"/>
          </a:xfrm>
          <a:prstGeom prst="wedgeRoundRectCallout">
            <a:avLst>
              <a:gd name="adj1" fmla="val -71741"/>
              <a:gd name="adj2" fmla="val 4579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b="1" dirty="0">
                <a:solidFill>
                  <a:srgbClr val="C00000"/>
                </a:solidFill>
                <a:latin typeface="Times New Roman" panose="02020603050405020304" pitchFamily="2" charset="0"/>
                <a:ea typeface="宋体" panose="02010600030101010101" pitchFamily="2" charset="-122"/>
              </a:rPr>
              <a:t>检索途径</a:t>
            </a:r>
            <a:endParaRPr lang="zh-CN" altLang="en-US"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981710" y="1057275"/>
            <a:ext cx="7478395" cy="1442720"/>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多篇引文匹配（Batch Citation Matcher）：按指定格式输入多条数据或直接上传包含多条数据的文件，处理结果将被发送至用户指定的邮箱。多是出版商使用，一般用户不使用。</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 2"/>
          <p:cNvSpPr/>
          <p:nvPr/>
        </p:nvSpPr>
        <p:spPr>
          <a:xfrm rot="10800000" flipV="1">
            <a:off x="1319530" y="1380490"/>
            <a:ext cx="76200" cy="762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1">
              <a:lumMod val="75000"/>
            </a:schemeClr>
          </a:solidFill>
          <a:ln w="25400" cap="flat" cmpd="sng" algn="ctr">
            <a:solidFill>
              <a:srgbClr val="DAEDEF">
                <a:lumMod val="75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7" name="图片 6"/>
          <p:cNvPicPr>
            <a:picLocks noChangeAspect="1"/>
          </p:cNvPicPr>
          <p:nvPr/>
        </p:nvPicPr>
        <p:blipFill>
          <a:blip r:embed="rId2"/>
          <a:stretch>
            <a:fillRect/>
          </a:stretch>
        </p:blipFill>
        <p:spPr>
          <a:xfrm>
            <a:off x="1395730" y="2576830"/>
            <a:ext cx="6711315" cy="4204970"/>
          </a:xfrm>
          <a:prstGeom prst="rect">
            <a:avLst/>
          </a:prstGeom>
        </p:spPr>
      </p:pic>
      <p:sp>
        <p:nvSpPr>
          <p:cNvPr id="8" name="AutoShape 1035"/>
          <p:cNvSpPr/>
          <p:nvPr/>
        </p:nvSpPr>
        <p:spPr>
          <a:xfrm>
            <a:off x="6588760" y="2839085"/>
            <a:ext cx="1518285" cy="624840"/>
          </a:xfrm>
          <a:prstGeom prst="wedgeRoundRectCallout">
            <a:avLst>
              <a:gd name="adj1" fmla="val -64805"/>
              <a:gd name="adj2" fmla="val -2485"/>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实现多篇文献的一次性检索</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516890" y="1046480"/>
            <a:ext cx="8034020" cy="2417445"/>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临床查询（Clinical Queries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临床咨询是专为查找临床文献设置的，便于有效获取某一临床主题领域的疾病的治疗、诊断、病因、预后、临床预测指导等5个方面内容的文献。同时还可以对查全率或查准率进行选择，还可以同时检索到该主题领域的系统性综述、医学遗传学方面的文献。</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629285" y="3463925"/>
            <a:ext cx="8083550" cy="320929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453390" y="937260"/>
            <a:ext cx="8274050" cy="1492250"/>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专题查询（Topic-Specific Queries）</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专题查询整合了</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Pubmed</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提供的其它专题检索功能，并提供链接，包括不同学科专题、不同期刊专辑等。</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07695" y="2582545"/>
            <a:ext cx="7928610" cy="414909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541020" y="937260"/>
            <a:ext cx="8087995" cy="1494155"/>
          </a:xfrm>
          <a:noFill/>
          <a:ln>
            <a:noFill/>
          </a:ln>
        </p:spPr>
        <p:txBody>
          <a:bodyPr anchor="t"/>
          <a:p>
            <a:pPr marL="0" indent="0" latinLnBrk="0">
              <a:lnSpc>
                <a:spcPct val="150000"/>
              </a:lnSpc>
              <a:spcBef>
                <a:spcPts val="0"/>
              </a:spcBef>
              <a:buNone/>
            </a:pP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   </a:t>
            </a:r>
            <a:r>
              <a:rPr lang="ar-AE" altLang="zh-CN" sz="2000" kern="1200" dirty="0">
                <a:solidFill>
                  <a:srgbClr val="00B0F0"/>
                </a:solidFill>
                <a:latin typeface="Arial" panose="020B0604020202020204" pitchFamily="34" charset="0"/>
                <a:sym typeface="+mn-ea"/>
              </a:rPr>
              <a: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临床试验（Clinical Trials）</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      临床试验提供美国及全世界</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170</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多个国家，经注册登记的</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临床试验的详细数据，是十分重要的循证医学信息资源。</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825500" y="2431415"/>
            <a:ext cx="7519670" cy="433578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3" name="文本框 2"/>
          <p:cNvSpPr txBox="1"/>
          <p:nvPr/>
        </p:nvSpPr>
        <p:spPr>
          <a:xfrm>
            <a:off x="922655" y="1152525"/>
            <a:ext cx="4098290" cy="398780"/>
          </a:xfrm>
          <a:prstGeom prst="rect">
            <a:avLst/>
          </a:prstGeom>
          <a:noFill/>
        </p:spPr>
        <p:txBody>
          <a:bodyPr wrap="square" rtlCol="0" anchor="t">
            <a:spAutoFit/>
          </a:bodyPr>
          <a:p>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检索结果的显示与处理</a:t>
            </a:r>
            <a:endPar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内容占位符 2"/>
          <p:cNvSpPr>
            <a:spLocks noGrp="1"/>
          </p:cNvSpPr>
          <p:nvPr>
            <p:ph idx="1"/>
          </p:nvPr>
        </p:nvSpPr>
        <p:spPr>
          <a:xfrm>
            <a:off x="1021715" y="1616710"/>
            <a:ext cx="7267575" cy="4730115"/>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1.3.1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结果显示</a:t>
            </a:r>
            <a:endParaRPr lang="zh-CN" altLang="en-US" sz="2000" b="1" kern="12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b="1" kern="12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显示的格式：系统提供的显示格式有很多，常用的有三种：</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Summary：</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默认显示格式，包括文献的标题、著者、出处、PMID、记录状态、非英文文献的原文语种等。</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Abstract：</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除了summary显示的基本信息外，还包括摘要信息，以便用户了解文献详细内容。</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MEDLINE：</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以MEDLINE数据库的记录格式来显示检索结果，字段内容主要包括文献的PMID、标题、摘要、著者、著者地址、出处、语种、出版类型、出处、MESH、文献ID、出版状态等。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822325" y="1031875"/>
            <a:ext cx="7332980" cy="4445635"/>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1.3.2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结果</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输出</a:t>
            </a:r>
            <a:endParaRPr lang="zh-CN" altLang="en-US" sz="2000" b="1" kern="12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系统提供的保存方式有很多，可根据自己的需求在“Send to”下拉菜单中选择：</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File</a:t>
            </a:r>
            <a:r>
              <a:rPr lang="zh-CN"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sz="2000" kern="1200">
                <a:latin typeface="微软雅黑" panose="020B0503020204020204" pitchFamily="34" charset="-122"/>
                <a:ea typeface="微软雅黑" panose="020B0503020204020204" pitchFamily="34" charset="-122"/>
                <a:cs typeface="微软雅黑" panose="020B0503020204020204" pitchFamily="34" charset="-122"/>
              </a:rPr>
              <a:t>可将</a:t>
            </a:r>
            <a:r>
              <a:rPr lang="zh-CN" sz="2000" kern="1200">
                <a:latin typeface="微软雅黑" panose="020B0503020204020204" pitchFamily="34" charset="-122"/>
                <a:ea typeface="微软雅黑" panose="020B0503020204020204" pitchFamily="34" charset="-122"/>
                <a:cs typeface="微软雅黑" panose="020B0503020204020204" pitchFamily="34" charset="-122"/>
              </a:rPr>
              <a:t>选中</a:t>
            </a:r>
            <a:r>
              <a:rPr sz="2000" kern="1200">
                <a:latin typeface="微软雅黑" panose="020B0503020204020204" pitchFamily="34" charset="-122"/>
                <a:ea typeface="微软雅黑" panose="020B0503020204020204" pitchFamily="34" charset="-122"/>
                <a:cs typeface="微软雅黑" panose="020B0503020204020204" pitchFamily="34" charset="-122"/>
              </a:rPr>
              <a:t>记录</a:t>
            </a:r>
            <a:r>
              <a:rPr lang="zh-CN" sz="2000" kern="1200">
                <a:latin typeface="微软雅黑" panose="020B0503020204020204" pitchFamily="34" charset="-122"/>
                <a:ea typeface="微软雅黑" panose="020B0503020204020204" pitchFamily="34" charset="-122"/>
                <a:cs typeface="微软雅黑" panose="020B0503020204020204" pitchFamily="34" charset="-122"/>
              </a:rPr>
              <a:t>以</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文件</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的形式</a:t>
            </a:r>
            <a:r>
              <a:rPr sz="2000" kern="1200">
                <a:latin typeface="微软雅黑" panose="020B0503020204020204" pitchFamily="34" charset="-122"/>
                <a:ea typeface="微软雅黑" panose="020B0503020204020204" pitchFamily="34" charset="-122"/>
                <a:cs typeface="微软雅黑" panose="020B0503020204020204" pitchFamily="34" charset="-122"/>
              </a:rPr>
              <a:t>保存。</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Clipboard</a:t>
            </a:r>
            <a:r>
              <a:rPr lang="zh-CN"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sz="2000" kern="1200">
                <a:latin typeface="微软雅黑" panose="020B0503020204020204" pitchFamily="34" charset="-122"/>
                <a:ea typeface="微软雅黑" panose="020B0503020204020204" pitchFamily="34" charset="-122"/>
                <a:cs typeface="微软雅黑" panose="020B0503020204020204" pitchFamily="34" charset="-122"/>
              </a:rPr>
              <a:t>可将</a:t>
            </a:r>
            <a:r>
              <a:rPr lang="zh-CN" sz="2000" kern="1200">
                <a:latin typeface="微软雅黑" panose="020B0503020204020204" pitchFamily="34" charset="-122"/>
                <a:ea typeface="微软雅黑" panose="020B0503020204020204" pitchFamily="34" charset="-122"/>
                <a:cs typeface="微软雅黑" panose="020B0503020204020204" pitchFamily="34" charset="-122"/>
              </a:rPr>
              <a:t>选中</a:t>
            </a:r>
            <a:r>
              <a:rPr sz="2000" kern="1200">
                <a:latin typeface="微软雅黑" panose="020B0503020204020204" pitchFamily="34" charset="-122"/>
                <a:ea typeface="微软雅黑" panose="020B0503020204020204" pitchFamily="34" charset="-122"/>
                <a:cs typeface="微软雅黑" panose="020B0503020204020204" pitchFamily="34" charset="-122"/>
              </a:rPr>
              <a:t>记录保存在剪贴板。</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Co</a:t>
            </a:r>
            <a:r>
              <a:rPr 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llection</a:t>
            </a:r>
            <a:r>
              <a:rPr lang="zh-CN"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注册了</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My NCBI</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的用户，</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可</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将</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选中</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记录保存在</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My NCBI</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中</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E-mail</a:t>
            </a:r>
            <a:r>
              <a:rPr lang="zh-CN"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sz="2000" kern="1200">
                <a:latin typeface="微软雅黑" panose="020B0503020204020204" pitchFamily="34" charset="-122"/>
                <a:ea typeface="微软雅黑" panose="020B0503020204020204" pitchFamily="34" charset="-122"/>
                <a:cs typeface="微软雅黑" panose="020B0503020204020204" pitchFamily="34" charset="-122"/>
              </a:rPr>
              <a:t>可</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将</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选中</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记录</a:t>
            </a:r>
            <a:r>
              <a:rPr sz="2000" kern="1200">
                <a:latin typeface="微软雅黑" panose="020B0503020204020204" pitchFamily="34" charset="-122"/>
                <a:ea typeface="微软雅黑" panose="020B0503020204020204" pitchFamily="34" charset="-122"/>
                <a:cs typeface="微软雅黑" panose="020B0503020204020204" pitchFamily="34" charset="-122"/>
              </a:rPr>
              <a:t>发送</a:t>
            </a:r>
            <a:r>
              <a:rPr lang="zh-CN" sz="2000" kern="1200">
                <a:latin typeface="微软雅黑" panose="020B0503020204020204" pitchFamily="34" charset="-122"/>
                <a:ea typeface="微软雅黑" panose="020B0503020204020204" pitchFamily="34" charset="-122"/>
                <a:cs typeface="微软雅黑" panose="020B0503020204020204" pitchFamily="34" charset="-122"/>
              </a:rPr>
              <a:t>到指定邮箱中</a:t>
            </a:r>
            <a:r>
              <a:rPr sz="2000" kern="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Order</a:t>
            </a:r>
            <a:r>
              <a:rPr lang="zh-CN"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用户</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可</a:t>
            </a:r>
            <a:r>
              <a:rPr 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向</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NLM</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订购全文，需支付一定的费用</a:t>
            </a:r>
            <a:r>
              <a:rPr sz="2000" kern="12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789940" y="1075690"/>
            <a:ext cx="7332980" cy="3314065"/>
          </a:xfrm>
          <a:noFill/>
          <a:ln>
            <a:noFill/>
          </a:ln>
        </p:spPr>
        <p:txBody>
          <a:bodyPr anchor="t"/>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1.3.3 </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全文获取</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PubMed提供部分文献的全文链接，用户通过PubMed获取的全文包括两种：</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一种是免费全文（</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PMC</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NLM</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开发的免费生物医学数字化期刊全文数据库；</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rPr>
              <a:t>OA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期刊；部分出版商提供的免费文献）。</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一种是用户所在单位已订购的数据库中收录的全文。</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内容占位符 2"/>
          <p:cNvSpPr>
            <a:spLocks noGrp="1"/>
          </p:cNvSpPr>
          <p:nvPr/>
        </p:nvSpPr>
        <p:spPr>
          <a:xfrm>
            <a:off x="943610" y="4126230"/>
            <a:ext cx="7245350" cy="1856105"/>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latinLnBrk="0">
              <a:lnSpc>
                <a:spcPct val="15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altLang="zh-CN" sz="2400" dirty="0">
                <a:solidFill>
                  <a:srgbClr val="00CC66"/>
                </a:solidFill>
                <a:latin typeface="Calibri" panose="020F0502020204030204" pitchFamily="34" charset="0"/>
                <a:ea typeface="黑体" panose="02010609060101010101" pitchFamily="49" charset="-122"/>
                <a:sym typeface="+mn-ea"/>
              </a:rPr>
              <a:t>  </a:t>
            </a:r>
            <a:r>
              <a:rPr lang="zh-CN" altLang="en-US" sz="2000" kern="12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提问：</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如果PubMed没有提供免费全文，本单位又没有订购全文数据库怎么办？ </a:t>
            </a:r>
            <a:r>
              <a:rPr lang="zh-CN" altLang="en-US" sz="2400" kern="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70"/>
          <p:cNvPicPr>
            <a:picLocks noChangeAspect="1"/>
          </p:cNvPicPr>
          <p:nvPr/>
        </p:nvPicPr>
        <p:blipFill>
          <a:blip r:embed="rId1"/>
          <a:stretch>
            <a:fillRect/>
          </a:stretch>
        </p:blipFill>
        <p:spPr>
          <a:xfrm>
            <a:off x="9525" y="0"/>
            <a:ext cx="3316288" cy="1152525"/>
          </a:xfrm>
          <a:prstGeom prst="rect">
            <a:avLst/>
          </a:prstGeom>
          <a:noFill/>
          <a:ln w="9525">
            <a:noFill/>
          </a:ln>
        </p:spPr>
      </p:pic>
      <p:sp>
        <p:nvSpPr>
          <p:cNvPr id="5" name="内容占位符 2"/>
          <p:cNvSpPr>
            <a:spLocks noGrp="1"/>
          </p:cNvSpPr>
          <p:nvPr>
            <p:ph idx="1"/>
          </p:nvPr>
        </p:nvSpPr>
        <p:spPr>
          <a:xfrm>
            <a:off x="899160" y="1612900"/>
            <a:ext cx="7334885" cy="4609465"/>
          </a:xfrm>
          <a:noFill/>
          <a:ln>
            <a:noFill/>
          </a:ln>
        </p:spPr>
        <p:txBody>
          <a:bodyPr anchor="t"/>
          <a:p>
            <a:pPr marL="0" indent="0" latinLnBrk="0">
              <a:lnSpc>
                <a:spcPct val="200000"/>
              </a:lnSpc>
              <a:spcBef>
                <a:spcPts val="0"/>
              </a:spcBef>
              <a:buNone/>
            </a:pPr>
            <a:r>
              <a:rPr lang="en-US" altLang="zh-CN" sz="2000" dirty="0">
                <a:solidFill>
                  <a:srgbClr val="00CC66"/>
                </a:solidFill>
                <a:latin typeface="Calibri" panose="020F0502020204030204" pitchFamily="34" charset="0"/>
                <a:ea typeface="黑体" panose="02010609060101010101" pitchFamily="49" charset="-122"/>
                <a:sym typeface="+mn-ea"/>
              </a:rPr>
              <a:t>   </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泉方本地PubMed简介</a:t>
            </a:r>
            <a:endParaRPr lang="zh-CN" altLang="en-US" sz="2000" kern="1200">
              <a:latin typeface="微软雅黑" panose="020B0503020204020204" pitchFamily="34" charset="-122"/>
              <a:ea typeface="微软雅黑" panose="020B0503020204020204" pitchFamily="34" charset="-122"/>
              <a:cs typeface="微软雅黑" panose="020B0503020204020204" pitchFamily="34" charset="-122"/>
            </a:endParaRPr>
          </a:p>
          <a:p>
            <a:pPr marL="0" indent="0" latinLnBrk="0">
              <a:lnSpc>
                <a:spcPct val="150000"/>
              </a:lnSpc>
              <a:spcBef>
                <a:spcPts val="0"/>
              </a:spcBef>
              <a:buNone/>
            </a:pP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CC66"/>
                </a:solidFill>
                <a:latin typeface="Calibri" panose="020F0502020204030204" pitchFamily="34" charset="0"/>
                <a:ea typeface="黑体" panose="02010609060101010101" pitchFamily="49" charset="-122"/>
                <a:sym typeface="+mn-ea"/>
              </a:rPr>
              <a:t>   •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本地PubMed是华中科技大学同济医学院与济南泉方科技有限公司合作开发的本地化数据库产品，是在美国PubMed的基础上，参考CiteScore期刊评价系统、泉方学术搜索、德国的GoPubMed等整合开发的检索平台</a:t>
            </a:r>
            <a:r>
              <a:rPr lang="en-US" altLang="zh-CN" sz="2000" kern="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kern="1200">
                <a:latin typeface="微软雅黑" panose="020B0503020204020204" pitchFamily="34" charset="-122"/>
                <a:ea typeface="微软雅黑" panose="020B0503020204020204" pitchFamily="34" charset="-122"/>
                <a:cs typeface="微软雅黑" panose="020B0503020204020204" pitchFamily="34" charset="-122"/>
                <a:sym typeface="+mn-ea"/>
              </a:rPr>
              <a:t>完善了本单位图书馆订购的电子资源与PubMed检索结果的关联及整合；增加了基于文献计量学的投稿指南；集成了简单的文献管理和全文在线申请等功能，通过本系统可以获取90%左右的PubMed 文献全文。</a:t>
            </a:r>
            <a:r>
              <a:rPr lang="en-US" altLang="zh-CN" sz="2000" dirty="0">
                <a:solidFill>
                  <a:srgbClr val="00CC66"/>
                </a:solidFill>
                <a:latin typeface="Calibri" panose="020F0502020204030204" pitchFamily="34" charset="0"/>
                <a:ea typeface="黑体" panose="02010609060101010101" pitchFamily="49" charset="-122"/>
                <a:sym typeface="+mn-ea"/>
              </a:rPr>
              <a:t>       </a:t>
            </a:r>
            <a:endParaRPr lang="en-US" altLang="zh-CN" sz="2000" dirty="0">
              <a:solidFill>
                <a:srgbClr val="00CC66"/>
              </a:solidFill>
              <a:latin typeface="Calibri" panose="020F0502020204030204" pitchFamily="34" charset="0"/>
              <a:ea typeface="黑体" panose="02010609060101010101" pitchFamily="49" charset="-122"/>
              <a:sym typeface="+mn-ea"/>
            </a:endParaRPr>
          </a:p>
        </p:txBody>
      </p:sp>
      <p:sp>
        <p:nvSpPr>
          <p:cNvPr id="2" name="文本框 1"/>
          <p:cNvSpPr txBox="1"/>
          <p:nvPr/>
        </p:nvSpPr>
        <p:spPr>
          <a:xfrm>
            <a:off x="864235" y="1152525"/>
            <a:ext cx="4155440" cy="460375"/>
          </a:xfrm>
          <a:prstGeom prst="rect">
            <a:avLst/>
          </a:prstGeom>
          <a:noFill/>
        </p:spPr>
        <p:txBody>
          <a:bodyPr wrap="square" rtlCol="0" anchor="t">
            <a:spAutoFit/>
          </a:bodyPr>
          <a:p>
            <a:pPr algn="l"/>
            <a:r>
              <a:rPr lang="en-US" alt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2 </a:t>
            </a:r>
            <a:r>
              <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rPr>
              <a:t>泉方本地PubMed</a:t>
            </a:r>
            <a:endParaRPr lang="zh-CN" sz="2400" b="1" noProof="0" dirty="0">
              <a:ln>
                <a:noFill/>
              </a:ln>
              <a:solidFill>
                <a:srgbClr val="602E04"/>
              </a:solidFill>
              <a:effectLst/>
              <a:uLnTx/>
              <a:uFillTx/>
              <a:latin typeface="微软雅黑" panose="020B0503020204020204" pitchFamily="34" charset="-122"/>
              <a:ea typeface="微软雅黑" panose="020B0503020204020204" pitchFamily="34" charset="-122"/>
              <a:cs typeface="+mn-ea"/>
              <a:sym typeface="+mn-e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525" y="1435100"/>
            <a:ext cx="9135745" cy="472313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4" name="文本框 3"/>
          <p:cNvSpPr txBox="1"/>
          <p:nvPr/>
        </p:nvSpPr>
        <p:spPr>
          <a:xfrm>
            <a:off x="5108575" y="583565"/>
            <a:ext cx="2735580" cy="398780"/>
          </a:xfrm>
          <a:prstGeom prst="rect">
            <a:avLst/>
          </a:prstGeom>
          <a:noFill/>
        </p:spPr>
        <p:txBody>
          <a:bodyPr wrap="none" rtlCol="0" anchor="t">
            <a:spAutoFit/>
          </a:bodyPr>
          <a:p>
            <a:r>
              <a:rPr lang="zh-CN" altLang="en-US" sz="2000" dirty="0">
                <a:solidFill>
                  <a:schemeClr val="accent2"/>
                </a:solidFill>
                <a:latin typeface="微软雅黑" panose="020B0503020204020204" pitchFamily="34" charset="-122"/>
                <a:ea typeface="微软雅黑" panose="020B0503020204020204" pitchFamily="34" charset="-122"/>
                <a:sym typeface="+mn-ea"/>
              </a:rPr>
              <a:t>泉方本地PubMed首页</a:t>
            </a:r>
            <a:endParaRPr lang="zh-CN" altLang="en-US"/>
          </a:p>
        </p:txBody>
      </p:sp>
      <p:sp>
        <p:nvSpPr>
          <p:cNvPr id="11" name="流程图: 可选过程 10"/>
          <p:cNvSpPr>
            <a:spLocks noChangeArrowheads="1"/>
          </p:cNvSpPr>
          <p:nvPr/>
        </p:nvSpPr>
        <p:spPr bwMode="auto">
          <a:xfrm>
            <a:off x="1150620" y="1347470"/>
            <a:ext cx="466090" cy="34798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AutoShape 1035"/>
          <p:cNvSpPr/>
          <p:nvPr/>
        </p:nvSpPr>
        <p:spPr>
          <a:xfrm>
            <a:off x="3014980" y="1695450"/>
            <a:ext cx="1430655" cy="624840"/>
          </a:xfrm>
          <a:prstGeom prst="wedgeRoundRectCallout">
            <a:avLst>
              <a:gd name="adj1" fmla="val -75565"/>
              <a:gd name="adj2" fmla="val -34044"/>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使用前需注册个人账号</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0490" y="1309370"/>
            <a:ext cx="8791575" cy="5029200"/>
          </a:xfrm>
          <a:prstGeom prst="rect">
            <a:avLst/>
          </a:prstGeom>
        </p:spPr>
      </p:pic>
      <p:pic>
        <p:nvPicPr>
          <p:cNvPr id="19457" name="图片 70"/>
          <p:cNvPicPr>
            <a:picLocks noChangeAspect="1"/>
          </p:cNvPicPr>
          <p:nvPr/>
        </p:nvPicPr>
        <p:blipFill>
          <a:blip r:embed="rId2"/>
          <a:stretch>
            <a:fillRect/>
          </a:stretch>
        </p:blipFill>
        <p:spPr>
          <a:xfrm>
            <a:off x="9525" y="0"/>
            <a:ext cx="3316288" cy="1152525"/>
          </a:xfrm>
          <a:prstGeom prst="rect">
            <a:avLst/>
          </a:prstGeom>
          <a:noFill/>
          <a:ln w="9525">
            <a:noFill/>
          </a:ln>
        </p:spPr>
      </p:pic>
      <p:sp>
        <p:nvSpPr>
          <p:cNvPr id="5" name="流程图: 可选过程 4"/>
          <p:cNvSpPr>
            <a:spLocks noChangeArrowheads="1"/>
          </p:cNvSpPr>
          <p:nvPr/>
        </p:nvSpPr>
        <p:spPr bwMode="auto">
          <a:xfrm>
            <a:off x="8074660" y="5758815"/>
            <a:ext cx="630555" cy="347980"/>
          </a:xfrm>
          <a:prstGeom prst="flowChartAlternateProcess">
            <a:avLst/>
          </a:prstGeom>
          <a:noFill/>
          <a:ln w="19050" algn="ctr">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6029960" y="550545"/>
            <a:ext cx="2214880" cy="398780"/>
          </a:xfrm>
          <a:prstGeom prst="rect">
            <a:avLst/>
          </a:prstGeom>
          <a:noFill/>
        </p:spPr>
        <p:txBody>
          <a:bodyPr wrap="none" rtlCol="0" anchor="t">
            <a:spAutoFit/>
          </a:bodyPr>
          <a:p>
            <a:r>
              <a:rPr lang="zh-CN" altLang="en-US" sz="2000" dirty="0">
                <a:solidFill>
                  <a:schemeClr val="accent2"/>
                </a:solidFill>
                <a:latin typeface="微软雅黑" panose="020B0503020204020204" pitchFamily="34" charset="-122"/>
                <a:ea typeface="微软雅黑" panose="020B0503020204020204" pitchFamily="34" charset="-122"/>
                <a:sym typeface="+mn-ea"/>
              </a:rPr>
              <a:t>登录（注册）页面</a:t>
            </a:r>
            <a:endParaRPr lang="zh-CN" altLang="en-US" sz="2000" dirty="0">
              <a:solidFill>
                <a:schemeClr val="accent2"/>
              </a:solidFill>
              <a:latin typeface="微软雅黑" panose="020B0503020204020204" pitchFamily="34" charset="-122"/>
              <a:ea typeface="微软雅黑" panose="020B0503020204020204" pitchFamily="34" charset="-122"/>
              <a:sym typeface="+mn-ea"/>
            </a:endParaRPr>
          </a:p>
        </p:txBody>
      </p:sp>
      <p:sp>
        <p:nvSpPr>
          <p:cNvPr id="8" name="AutoShape 1035"/>
          <p:cNvSpPr/>
          <p:nvPr/>
        </p:nvSpPr>
        <p:spPr>
          <a:xfrm>
            <a:off x="6164580" y="6008370"/>
            <a:ext cx="1430655" cy="570865"/>
          </a:xfrm>
          <a:prstGeom prst="wedgeRoundRectCallout">
            <a:avLst>
              <a:gd name="adj1" fmla="val 72458"/>
              <a:gd name="adj2" fmla="val -35873"/>
              <a:gd name="adj3" fmla="val 16667"/>
            </a:avLst>
          </a:prstGeom>
          <a:solidFill>
            <a:srgbClr val="FFFFFF"/>
          </a:solidFill>
          <a:ln w="28575" cap="flat" cmpd="sng">
            <a:solidFill>
              <a:srgbClr val="00CC66"/>
            </a:solidFill>
            <a:prstDash val="solid"/>
            <a:miter/>
            <a:headEnd type="none" w="med" len="med"/>
            <a:tailEnd type="none" w="med" len="med"/>
          </a:ln>
        </p:spPr>
        <p:txBody>
          <a:bodyPr anchor="t"/>
          <a:p>
            <a:pPr algn="just"/>
            <a:r>
              <a:rPr lang="zh-CN" altLang="en-US" sz="1600" b="1" dirty="0">
                <a:solidFill>
                  <a:srgbClr val="C00000"/>
                </a:solidFill>
                <a:latin typeface="Times New Roman" panose="02020603050405020304" pitchFamily="2" charset="0"/>
                <a:ea typeface="宋体" panose="02010600030101010101" pitchFamily="2" charset="-122"/>
              </a:rPr>
              <a:t>注册个人账号入口</a:t>
            </a:r>
            <a:endParaRPr lang="zh-CN" altLang="en-US" sz="1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tags/tag1.xml><?xml version="1.0" encoding="utf-8"?>
<p:tagLst xmlns:p="http://schemas.openxmlformats.org/presentationml/2006/main">
  <p:tag name="KSO_WM_SLIDE_MODEL_TYPE" val="numdgm"/>
</p:tagLst>
</file>

<file path=ppt/tags/tag2.xml><?xml version="1.0" encoding="utf-8"?>
<p:tagLst xmlns:p="http://schemas.openxmlformats.org/presentationml/2006/main">
  <p:tag name="COMMONDATA" val="eyJoZGlkIjoiODQxYjcyYWNiMWIxODI3NDU4NjQxMzBiOTIyNGU2NDk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a:ln w="25400" cap="flat" cmpd="sng">
          <a:solidFill>
            <a:srgbClr val="C00000"/>
          </a:solidFill>
          <a:prstDash val="soli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11493</Words>
  <Application>WPS 演示</Application>
  <PresentationFormat>全屏显示(4:3)</PresentationFormat>
  <Paragraphs>594</Paragraphs>
  <Slides>118</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118</vt:i4>
      </vt:variant>
    </vt:vector>
  </HeadingPairs>
  <TitlesOfParts>
    <vt:vector size="134" baseType="lpstr">
      <vt:lpstr>Arial</vt:lpstr>
      <vt:lpstr>宋体</vt:lpstr>
      <vt:lpstr>Wingdings</vt:lpstr>
      <vt:lpstr>Calibri</vt:lpstr>
      <vt:lpstr>微软雅黑</vt:lpstr>
      <vt:lpstr>Comic Sans MS</vt:lpstr>
      <vt:lpstr>DigifaceWide</vt:lpstr>
      <vt:lpstr>Segoe Print</vt:lpstr>
      <vt:lpstr>Times New Roman</vt:lpstr>
      <vt:lpstr>方正舒体</vt:lpstr>
      <vt:lpstr>黑体</vt:lpstr>
      <vt:lpstr>Arial Unicode MS</vt:lpstr>
      <vt:lpstr>幼圆</vt:lpstr>
      <vt:lpstr>华文楷体</vt:lpstr>
      <vt:lpstr>Cambria</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kingsoft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mac</dc:creator>
  <cp:lastModifiedBy>Sunsmile</cp:lastModifiedBy>
  <cp:revision>525</cp:revision>
  <dcterms:created xsi:type="dcterms:W3CDTF">2011-06-07T16:20:00Z</dcterms:created>
  <dcterms:modified xsi:type="dcterms:W3CDTF">2026-01-15T01:54:06Z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2052-11.1.0.12650</vt:lpwstr>
  </property>
  <property fmtid="{D5CDD505-2E9C-101B-9397-08002B2CF9AE}" pid="3" name="ICV">
    <vt:lpwstr>3D71362983CC4C1AA1669D058916A9CE_12</vt:lpwstr>
  </property>
</Properties>
</file>