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handoutMasterIdLst>
    <p:handoutMasterId r:id="rId30"/>
  </p:handoutMasterIdLst>
  <p:sldIdLst>
    <p:sldId id="277" r:id="rId5"/>
    <p:sldId id="831" r:id="rId7"/>
    <p:sldId id="510" r:id="rId8"/>
    <p:sldId id="1126" r:id="rId9"/>
    <p:sldId id="1134" r:id="rId10"/>
    <p:sldId id="1154" r:id="rId11"/>
    <p:sldId id="1172" r:id="rId12"/>
    <p:sldId id="1133" r:id="rId13"/>
    <p:sldId id="1137" r:id="rId14"/>
    <p:sldId id="1135" r:id="rId15"/>
    <p:sldId id="1138" r:id="rId16"/>
    <p:sldId id="1139" r:id="rId17"/>
    <p:sldId id="830" r:id="rId18"/>
    <p:sldId id="1140" r:id="rId19"/>
    <p:sldId id="1141" r:id="rId20"/>
    <p:sldId id="1142" r:id="rId21"/>
    <p:sldId id="1047" r:id="rId22"/>
    <p:sldId id="1143" r:id="rId23"/>
    <p:sldId id="1144" r:id="rId24"/>
    <p:sldId id="1145" r:id="rId25"/>
    <p:sldId id="1146" r:id="rId26"/>
    <p:sldId id="1124" r:id="rId27"/>
    <p:sldId id="1147" r:id="rId28"/>
    <p:sldId id="1125" r:id="rId29"/>
  </p:sldIdLst>
  <p:sldSz cx="9144000" cy="6858000" type="screen4x3"/>
  <p:notesSz cx="6858000" cy="9144000"/>
  <p:custDataLst>
    <p:tags r:id="rId3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02E04"/>
    <a:srgbClr val="0766D4"/>
    <a:srgbClr val="827D4E"/>
    <a:srgbClr val="0066FF"/>
    <a:srgbClr val="9AC67C"/>
    <a:srgbClr val="CACB77"/>
    <a:srgbClr val="B67EC5"/>
    <a:srgbClr val="43FF97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6378"/>
  </p:normalViewPr>
  <p:slideViewPr>
    <p:cSldViewPr showGuides="1">
      <p:cViewPr varScale="1">
        <p:scale>
          <a:sx n="122" d="100"/>
          <a:sy n="122" d="100"/>
        </p:scale>
        <p:origin x="1290" y="108"/>
      </p:cViewPr>
      <p:guideLst>
        <p:guide orient="horz" pos="2160"/>
        <p:guide pos="27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gs" Target="tags/tag37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743981-8D47-4E80-82D9-1BE41EE948E7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3314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6225"/>
            <a:ext cx="2057400" cy="58499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6225"/>
            <a:ext cx="6019800" cy="58499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11414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0C09698-1168-4F53-AB45-7E5A11B710E2}" type="slidenum">
              <a:rPr kumimoji="0" lang="zh-CN" altLang="en-US" sz="14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tags" Target="../tags/tag6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2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7.png"/><Relationship Id="rId2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image" Target="../media/image31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Relationship Id="rId3" Type="http://schemas.openxmlformats.org/officeDocument/2006/relationships/tags" Target="../tags/tag36.xml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image" Target="../media/image23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525" y="6238875"/>
            <a:ext cx="9158288" cy="187325"/>
          </a:xfrm>
          <a:prstGeom prst="rect">
            <a:avLst/>
          </a:prstGeom>
          <a:solidFill>
            <a:srgbClr val="4F1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2" name="矩形 41"/>
          <p:cNvSpPr/>
          <p:nvPr/>
        </p:nvSpPr>
        <p:spPr>
          <a:xfrm>
            <a:off x="5716588" y="1238250"/>
            <a:ext cx="3451225" cy="211138"/>
          </a:xfrm>
          <a:prstGeom prst="rect">
            <a:avLst/>
          </a:prstGeom>
          <a:solidFill>
            <a:srgbClr val="4F1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69" name="组合 61"/>
          <p:cNvGrpSpPr/>
          <p:nvPr/>
        </p:nvGrpSpPr>
        <p:grpSpPr>
          <a:xfrm>
            <a:off x="6128975" y="481426"/>
            <a:ext cx="936104" cy="779836"/>
            <a:chOff x="5004048" y="762737"/>
            <a:chExt cx="864096" cy="5848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矩形 62"/>
            <p:cNvSpPr/>
            <p:nvPr/>
          </p:nvSpPr>
          <p:spPr>
            <a:xfrm>
              <a:off x="5148064" y="847687"/>
              <a:ext cx="576064" cy="185832"/>
            </a:xfrm>
            <a:prstGeom prst="rect">
              <a:avLst/>
            </a:prstGeom>
            <a:solidFill>
              <a:srgbClr val="1B5E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64" name="矩形 63"/>
            <p:cNvSpPr/>
            <p:nvPr/>
          </p:nvSpPr>
          <p:spPr>
            <a:xfrm>
              <a:off x="5220072" y="762737"/>
              <a:ext cx="432048" cy="321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65" name="矩形 64"/>
            <p:cNvSpPr/>
            <p:nvPr/>
          </p:nvSpPr>
          <p:spPr>
            <a:xfrm>
              <a:off x="5004048" y="1000777"/>
              <a:ext cx="864096" cy="346837"/>
            </a:xfrm>
            <a:prstGeom prst="rect">
              <a:avLst/>
            </a:prstGeom>
            <a:solidFill>
              <a:srgbClr val="1036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66" name="矩形 65"/>
            <p:cNvSpPr/>
            <p:nvPr/>
          </p:nvSpPr>
          <p:spPr>
            <a:xfrm>
              <a:off x="5148064" y="1084554"/>
              <a:ext cx="576064" cy="263060"/>
            </a:xfrm>
            <a:prstGeom prst="rect">
              <a:avLst/>
            </a:prstGeom>
            <a:solidFill>
              <a:srgbClr val="1B5E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84068" y="1163791"/>
              <a:ext cx="504056" cy="183823"/>
            </a:xfrm>
            <a:prstGeom prst="rect">
              <a:avLst/>
            </a:prstGeom>
            <a:solidFill>
              <a:srgbClr val="07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46" name="组合 68"/>
          <p:cNvGrpSpPr/>
          <p:nvPr/>
        </p:nvGrpSpPr>
        <p:grpSpPr>
          <a:xfrm>
            <a:off x="8431721" y="313745"/>
            <a:ext cx="503005" cy="1002455"/>
            <a:chOff x="8094386" y="748706"/>
            <a:chExt cx="464312" cy="7518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矩形 42"/>
            <p:cNvSpPr/>
            <p:nvPr/>
          </p:nvSpPr>
          <p:spPr>
            <a:xfrm rot="843606">
              <a:off x="8094386" y="757623"/>
              <a:ext cx="49511" cy="742924"/>
            </a:xfrm>
            <a:prstGeom prst="rect">
              <a:avLst/>
            </a:prstGeom>
            <a:solidFill>
              <a:srgbClr val="EB5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44" name="矩形 43"/>
            <p:cNvSpPr/>
            <p:nvPr/>
          </p:nvSpPr>
          <p:spPr>
            <a:xfrm>
              <a:off x="8452141" y="748706"/>
              <a:ext cx="106557" cy="742924"/>
            </a:xfrm>
            <a:prstGeom prst="rect">
              <a:avLst/>
            </a:prstGeom>
            <a:solidFill>
              <a:srgbClr val="1B5E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45" name="矩形 44"/>
            <p:cNvSpPr/>
            <p:nvPr/>
          </p:nvSpPr>
          <p:spPr>
            <a:xfrm>
              <a:off x="8469508" y="769492"/>
              <a:ext cx="71823" cy="506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51" name="组合 45"/>
            <p:cNvGrpSpPr/>
            <p:nvPr/>
          </p:nvGrpSpPr>
          <p:grpSpPr>
            <a:xfrm>
              <a:off x="8352585" y="915566"/>
              <a:ext cx="100110" cy="576064"/>
              <a:chOff x="8352585" y="915566"/>
              <a:chExt cx="100110" cy="576064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8352715" y="915566"/>
                <a:ext cx="94788" cy="576064"/>
              </a:xfrm>
              <a:prstGeom prst="rect">
                <a:avLst/>
              </a:prstGeom>
              <a:solidFill>
                <a:srgbClr val="EB5A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8352715" y="985877"/>
                <a:ext cx="94788" cy="289729"/>
              </a:xfrm>
              <a:prstGeom prst="rect">
                <a:avLst/>
              </a:prstGeom>
              <a:solidFill>
                <a:srgbClr val="FCB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49" name="直接连接符 48"/>
              <p:cNvSpPr/>
              <p:nvPr/>
            </p:nvSpPr>
            <p:spPr>
              <a:xfrm>
                <a:off x="8352585" y="971591"/>
                <a:ext cx="100110" cy="0"/>
              </a:xfrm>
              <a:prstGeom prst="line">
                <a:avLst/>
              </a:prstGeom>
              <a:ln>
                <a:solidFill>
                  <a:srgbClr val="FCB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50" name="直接连接符 49"/>
              <p:cNvSpPr/>
              <p:nvPr/>
            </p:nvSpPr>
            <p:spPr>
              <a:xfrm>
                <a:off x="8352585" y="1292273"/>
                <a:ext cx="100110" cy="0"/>
              </a:xfrm>
              <a:prstGeom prst="line">
                <a:avLst/>
              </a:prstGeom>
              <a:ln>
                <a:solidFill>
                  <a:srgbClr val="FCB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</p:grpSp>
        <p:grpSp>
          <p:nvGrpSpPr>
            <p:cNvPr id="57" name="组合 50"/>
            <p:cNvGrpSpPr/>
            <p:nvPr/>
          </p:nvGrpSpPr>
          <p:grpSpPr>
            <a:xfrm rot="631190">
              <a:off x="8248092" y="846889"/>
              <a:ext cx="56967" cy="648072"/>
              <a:chOff x="8171744" y="843558"/>
              <a:chExt cx="50055" cy="648072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8174405" y="843558"/>
                <a:ext cx="47394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53" name="直接连接符 52"/>
              <p:cNvSpPr/>
              <p:nvPr/>
            </p:nvSpPr>
            <p:spPr>
              <a:xfrm>
                <a:off x="8171744" y="970641"/>
                <a:ext cx="50055" cy="0"/>
              </a:xfrm>
              <a:prstGeom prst="line">
                <a:avLst/>
              </a:prstGeom>
              <a:ln>
                <a:solidFill>
                  <a:srgbClr val="FCB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54" name="直接连接符 53"/>
              <p:cNvSpPr/>
              <p:nvPr/>
            </p:nvSpPr>
            <p:spPr>
              <a:xfrm>
                <a:off x="8171744" y="1022549"/>
                <a:ext cx="50055" cy="0"/>
              </a:xfrm>
              <a:prstGeom prst="line">
                <a:avLst/>
              </a:prstGeom>
              <a:ln>
                <a:solidFill>
                  <a:srgbClr val="FCB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55" name="直接连接符 54"/>
              <p:cNvSpPr/>
              <p:nvPr/>
            </p:nvSpPr>
            <p:spPr>
              <a:xfrm>
                <a:off x="8171744" y="1074457"/>
                <a:ext cx="50055" cy="0"/>
              </a:xfrm>
              <a:prstGeom prst="line">
                <a:avLst/>
              </a:prstGeom>
              <a:ln>
                <a:solidFill>
                  <a:srgbClr val="FCB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56" name="直接连接符 55"/>
              <p:cNvSpPr/>
              <p:nvPr/>
            </p:nvSpPr>
            <p:spPr>
              <a:xfrm>
                <a:off x="8171744" y="1126365"/>
                <a:ext cx="50055" cy="0"/>
              </a:xfrm>
              <a:prstGeom prst="line">
                <a:avLst/>
              </a:prstGeom>
              <a:ln>
                <a:solidFill>
                  <a:srgbClr val="FCB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</p:grpSp>
        <p:grpSp>
          <p:nvGrpSpPr>
            <p:cNvPr id="62" name="组合 56"/>
            <p:cNvGrpSpPr/>
            <p:nvPr/>
          </p:nvGrpSpPr>
          <p:grpSpPr>
            <a:xfrm rot="774476">
              <a:off x="8133921" y="918651"/>
              <a:ext cx="100110" cy="576064"/>
              <a:chOff x="8352585" y="915566"/>
              <a:chExt cx="100110" cy="576064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8352715" y="915566"/>
                <a:ext cx="94788" cy="576064"/>
              </a:xfrm>
              <a:prstGeom prst="rect">
                <a:avLst/>
              </a:prstGeom>
              <a:solidFill>
                <a:srgbClr val="071C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8352715" y="985877"/>
                <a:ext cx="94788" cy="289729"/>
              </a:xfrm>
              <a:prstGeom prst="rect">
                <a:avLst/>
              </a:prstGeom>
              <a:solidFill>
                <a:srgbClr val="1B5E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60" name="直接连接符 59"/>
              <p:cNvSpPr/>
              <p:nvPr/>
            </p:nvSpPr>
            <p:spPr>
              <a:xfrm>
                <a:off x="8352585" y="971591"/>
                <a:ext cx="100110" cy="0"/>
              </a:xfrm>
              <a:prstGeom prst="line">
                <a:avLst/>
              </a:prstGeom>
              <a:ln>
                <a:solidFill>
                  <a:srgbClr val="FCB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61" name="直接连接符 60"/>
              <p:cNvSpPr/>
              <p:nvPr/>
            </p:nvSpPr>
            <p:spPr>
              <a:xfrm>
                <a:off x="8352585" y="1292273"/>
                <a:ext cx="100110" cy="0"/>
              </a:xfrm>
              <a:prstGeom prst="line">
                <a:avLst/>
              </a:prstGeom>
              <a:ln>
                <a:solidFill>
                  <a:srgbClr val="FCB1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</p:grpSp>
      </p:grpSp>
      <p:grpSp>
        <p:nvGrpSpPr>
          <p:cNvPr id="5" name="组合 4"/>
          <p:cNvGrpSpPr/>
          <p:nvPr/>
        </p:nvGrpSpPr>
        <p:grpSpPr>
          <a:xfrm>
            <a:off x="4932054" y="4197167"/>
            <a:ext cx="2999864" cy="2022439"/>
            <a:chOff x="611560" y="2924944"/>
            <a:chExt cx="3288950" cy="18015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"/>
            <p:cNvSpPr/>
            <p:nvPr/>
          </p:nvSpPr>
          <p:spPr>
            <a:xfrm>
              <a:off x="919899" y="2924944"/>
              <a:ext cx="2672272" cy="1644475"/>
            </a:xfrm>
            <a:prstGeom prst="roundRect">
              <a:avLst>
                <a:gd name="adj" fmla="val 3439"/>
              </a:avLst>
            </a:prstGeom>
            <a:solidFill>
              <a:srgbClr val="2EBDC3"/>
            </a:solidFill>
            <a:ln w="76200">
              <a:solidFill>
                <a:srgbClr val="071C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7" name="同侧圆角矩形 6"/>
            <p:cNvSpPr/>
            <p:nvPr/>
          </p:nvSpPr>
          <p:spPr>
            <a:xfrm>
              <a:off x="611560" y="4610028"/>
              <a:ext cx="3288950" cy="116501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8" name="同侧圆角矩形 7"/>
            <p:cNvSpPr/>
            <p:nvPr/>
          </p:nvSpPr>
          <p:spPr>
            <a:xfrm>
              <a:off x="2035272" y="4610028"/>
              <a:ext cx="441527" cy="65256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pic>
        <p:nvPicPr>
          <p:cNvPr id="8198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7005" y="4225925"/>
            <a:ext cx="2352040" cy="17856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" name="组合 25"/>
          <p:cNvGrpSpPr/>
          <p:nvPr/>
        </p:nvGrpSpPr>
        <p:grpSpPr>
          <a:xfrm>
            <a:off x="4067586" y="5063290"/>
            <a:ext cx="702078" cy="1156497"/>
            <a:chOff x="2555776" y="2784497"/>
            <a:chExt cx="648072" cy="8673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2555776" y="2784497"/>
              <a:ext cx="648072" cy="867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8" name="矩形 27"/>
            <p:cNvSpPr/>
            <p:nvPr/>
          </p:nvSpPr>
          <p:spPr>
            <a:xfrm>
              <a:off x="2575768" y="2805186"/>
              <a:ext cx="608088" cy="666522"/>
            </a:xfrm>
            <a:prstGeom prst="rect">
              <a:avLst/>
            </a:prstGeom>
            <a:solidFill>
              <a:srgbClr val="072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2627784" y="2943644"/>
              <a:ext cx="504056" cy="504056"/>
              <a:chOff x="2663788" y="2979648"/>
              <a:chExt cx="432048" cy="432048"/>
            </a:xfrm>
          </p:grpSpPr>
          <p:sp>
            <p:nvSpPr>
              <p:cNvPr id="33" name="同心圆 32"/>
              <p:cNvSpPr/>
              <p:nvPr/>
            </p:nvSpPr>
            <p:spPr>
              <a:xfrm>
                <a:off x="2663788" y="2979648"/>
                <a:ext cx="432048" cy="432048"/>
              </a:xfrm>
              <a:prstGeom prst="donut">
                <a:avLst/>
              </a:prstGeom>
              <a:solidFill>
                <a:srgbClr val="1036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同心圆 33"/>
              <p:cNvSpPr/>
              <p:nvPr/>
            </p:nvSpPr>
            <p:spPr>
              <a:xfrm>
                <a:off x="2723251" y="3039111"/>
                <a:ext cx="313122" cy="313122"/>
              </a:xfrm>
              <a:prstGeom prst="donut">
                <a:avLst>
                  <a:gd name="adj" fmla="val 19834"/>
                </a:avLst>
              </a:prstGeom>
              <a:solidFill>
                <a:srgbClr val="1B5E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2625170" y="2868115"/>
              <a:ext cx="103608" cy="103608"/>
              <a:chOff x="2663788" y="2979648"/>
              <a:chExt cx="432048" cy="432048"/>
            </a:xfrm>
          </p:grpSpPr>
          <p:sp>
            <p:nvSpPr>
              <p:cNvPr id="31" name="同心圆 30"/>
              <p:cNvSpPr/>
              <p:nvPr/>
            </p:nvSpPr>
            <p:spPr>
              <a:xfrm>
                <a:off x="2663788" y="2979648"/>
                <a:ext cx="432048" cy="432048"/>
              </a:xfrm>
              <a:prstGeom prst="donut">
                <a:avLst/>
              </a:prstGeom>
              <a:solidFill>
                <a:srgbClr val="1036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同心圆 31"/>
              <p:cNvSpPr/>
              <p:nvPr/>
            </p:nvSpPr>
            <p:spPr>
              <a:xfrm>
                <a:off x="2723251" y="3039111"/>
                <a:ext cx="313122" cy="313122"/>
              </a:xfrm>
              <a:prstGeom prst="donut">
                <a:avLst>
                  <a:gd name="adj" fmla="val 19834"/>
                </a:avLst>
              </a:prstGeom>
              <a:solidFill>
                <a:srgbClr val="1B5E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933273" y="4135488"/>
            <a:ext cx="1029737" cy="2099543"/>
            <a:chOff x="2411760" y="2221229"/>
            <a:chExt cx="950526" cy="15746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椭圆 19"/>
            <p:cNvSpPr/>
            <p:nvPr/>
          </p:nvSpPr>
          <p:spPr>
            <a:xfrm>
              <a:off x="2411760" y="2499742"/>
              <a:ext cx="144016" cy="144016"/>
            </a:xfrm>
            <a:prstGeom prst="ellipse">
              <a:avLst/>
            </a:prstGeom>
            <a:solidFill>
              <a:srgbClr val="FCB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1" name="矩形 14"/>
            <p:cNvSpPr/>
            <p:nvPr/>
          </p:nvSpPr>
          <p:spPr>
            <a:xfrm rot="18735922">
              <a:off x="2962357" y="2285031"/>
              <a:ext cx="107982" cy="691876"/>
            </a:xfrm>
            <a:custGeom>
              <a:avLst/>
              <a:gdLst/>
              <a:ahLst/>
              <a:cxnLst/>
              <a:rect l="l" t="t" r="r" b="b"/>
              <a:pathLst>
                <a:path w="144016" h="792088">
                  <a:moveTo>
                    <a:pt x="0" y="0"/>
                  </a:moveTo>
                  <a:lnTo>
                    <a:pt x="144016" y="0"/>
                  </a:lnTo>
                  <a:lnTo>
                    <a:pt x="144016" y="216024"/>
                  </a:lnTo>
                  <a:lnTo>
                    <a:pt x="110441" y="216024"/>
                  </a:lnTo>
                  <a:lnTo>
                    <a:pt x="110441" y="792088"/>
                  </a:lnTo>
                  <a:lnTo>
                    <a:pt x="38433" y="792088"/>
                  </a:lnTo>
                  <a:lnTo>
                    <a:pt x="38433" y="216024"/>
                  </a:lnTo>
                  <a:lnTo>
                    <a:pt x="0" y="216024"/>
                  </a:lnTo>
                  <a:close/>
                </a:path>
              </a:pathLst>
            </a:custGeom>
            <a:gradFill>
              <a:gsLst>
                <a:gs pos="50000">
                  <a:srgbClr val="E8E0E1"/>
                </a:gs>
                <a:gs pos="51000">
                  <a:srgbClr val="B8ACA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2" name="梯形 21"/>
            <p:cNvSpPr/>
            <p:nvPr/>
          </p:nvSpPr>
          <p:spPr>
            <a:xfrm rot="2920739">
              <a:off x="2480401" y="2186864"/>
              <a:ext cx="360040" cy="428770"/>
            </a:xfrm>
            <a:prstGeom prst="trapezoid">
              <a:avLst/>
            </a:prstGeom>
            <a:gradFill>
              <a:gsLst>
                <a:gs pos="50000">
                  <a:srgbClr val="E8E0E1"/>
                </a:gs>
                <a:gs pos="51000">
                  <a:srgbClr val="B8ACA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3" name="矩形 14"/>
            <p:cNvSpPr/>
            <p:nvPr/>
          </p:nvSpPr>
          <p:spPr>
            <a:xfrm rot="409562">
              <a:off x="3203709" y="2897770"/>
              <a:ext cx="53991" cy="802921"/>
            </a:xfrm>
            <a:custGeom>
              <a:avLst/>
              <a:gdLst/>
              <a:ahLst/>
              <a:cxnLst/>
              <a:rect l="l" t="t" r="r" b="b"/>
              <a:pathLst>
                <a:path w="53991" h="802921">
                  <a:moveTo>
                    <a:pt x="0" y="0"/>
                  </a:moveTo>
                  <a:lnTo>
                    <a:pt x="53991" y="1217"/>
                  </a:lnTo>
                  <a:lnTo>
                    <a:pt x="53991" y="802921"/>
                  </a:lnTo>
                  <a:lnTo>
                    <a:pt x="0" y="802921"/>
                  </a:lnTo>
                  <a:close/>
                </a:path>
              </a:pathLst>
            </a:custGeom>
            <a:gradFill>
              <a:gsLst>
                <a:gs pos="50000">
                  <a:srgbClr val="E8E0E1"/>
                </a:gs>
                <a:gs pos="51000">
                  <a:srgbClr val="B8ACAC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4" name="椭圆 23"/>
            <p:cNvSpPr/>
            <p:nvPr/>
          </p:nvSpPr>
          <p:spPr>
            <a:xfrm>
              <a:off x="3224567" y="2807429"/>
              <a:ext cx="109633" cy="109633"/>
            </a:xfrm>
            <a:prstGeom prst="ellipse">
              <a:avLst/>
            </a:prstGeom>
            <a:solidFill>
              <a:srgbClr val="B8ACAC"/>
            </a:solidFill>
            <a:ln>
              <a:solidFill>
                <a:srgbClr val="E8E0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5" name="椭圆 18"/>
            <p:cNvSpPr/>
            <p:nvPr/>
          </p:nvSpPr>
          <p:spPr>
            <a:xfrm>
              <a:off x="2843808" y="3651870"/>
              <a:ext cx="490392" cy="144016"/>
            </a:xfrm>
            <a:custGeom>
              <a:avLst/>
              <a:gdLst/>
              <a:ahLst/>
              <a:cxnLst/>
              <a:rect l="l" t="t" r="r" b="b"/>
              <a:pathLst>
                <a:path w="490392" h="144016">
                  <a:moveTo>
                    <a:pt x="245196" y="0"/>
                  </a:moveTo>
                  <a:cubicBezTo>
                    <a:pt x="380614" y="0"/>
                    <a:pt x="490392" y="64478"/>
                    <a:pt x="490392" y="144016"/>
                  </a:cubicBezTo>
                  <a:lnTo>
                    <a:pt x="0" y="144016"/>
                  </a:lnTo>
                  <a:cubicBezTo>
                    <a:pt x="0" y="64478"/>
                    <a:pt x="109778" y="0"/>
                    <a:pt x="245196" y="0"/>
                  </a:cubicBezTo>
                  <a:close/>
                </a:path>
              </a:pathLst>
            </a:custGeom>
            <a:solidFill>
              <a:srgbClr val="E8E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35" name="椭圆 18"/>
            <p:cNvSpPr/>
            <p:nvPr/>
          </p:nvSpPr>
          <p:spPr>
            <a:xfrm>
              <a:off x="2883489" y="3651870"/>
              <a:ext cx="450711" cy="144016"/>
            </a:xfrm>
            <a:custGeom>
              <a:avLst/>
              <a:gdLst/>
              <a:ahLst/>
              <a:cxnLst/>
              <a:rect l="l" t="t" r="r" b="b"/>
              <a:pathLst>
                <a:path w="450711" h="144016">
                  <a:moveTo>
                    <a:pt x="3034" y="62898"/>
                  </a:moveTo>
                  <a:lnTo>
                    <a:pt x="0" y="65870"/>
                  </a:lnTo>
                  <a:cubicBezTo>
                    <a:pt x="829" y="64688"/>
                    <a:pt x="1891" y="63752"/>
                    <a:pt x="3034" y="62898"/>
                  </a:cubicBezTo>
                  <a:close/>
                  <a:moveTo>
                    <a:pt x="205515" y="0"/>
                  </a:moveTo>
                  <a:cubicBezTo>
                    <a:pt x="340933" y="0"/>
                    <a:pt x="450711" y="64478"/>
                    <a:pt x="450711" y="144016"/>
                  </a:cubicBezTo>
                  <a:lnTo>
                    <a:pt x="396391" y="144016"/>
                  </a:lnTo>
                  <a:cubicBezTo>
                    <a:pt x="396391" y="67325"/>
                    <a:pt x="305636" y="4635"/>
                    <a:pt x="191139" y="1705"/>
                  </a:cubicBezTo>
                  <a:cubicBezTo>
                    <a:pt x="195862" y="83"/>
                    <a:pt x="200672" y="0"/>
                    <a:pt x="205515" y="0"/>
                  </a:cubicBezTo>
                  <a:close/>
                </a:path>
              </a:pathLst>
            </a:custGeom>
            <a:solidFill>
              <a:srgbClr val="B8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309138" y="785854"/>
            <a:ext cx="748450" cy="428143"/>
            <a:chOff x="7937613" y="2544174"/>
            <a:chExt cx="690877" cy="3211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椭圆 36"/>
            <p:cNvSpPr/>
            <p:nvPr/>
          </p:nvSpPr>
          <p:spPr>
            <a:xfrm>
              <a:off x="8098873" y="2544174"/>
              <a:ext cx="99556" cy="99556"/>
            </a:xfrm>
            <a:prstGeom prst="ellipse">
              <a:avLst/>
            </a:prstGeom>
            <a:solidFill>
              <a:srgbClr val="FCB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38" name="椭圆 37"/>
            <p:cNvSpPr/>
            <p:nvPr/>
          </p:nvSpPr>
          <p:spPr>
            <a:xfrm>
              <a:off x="8329215" y="2544174"/>
              <a:ext cx="99556" cy="99556"/>
            </a:xfrm>
            <a:prstGeom prst="ellipse">
              <a:avLst/>
            </a:prstGeom>
            <a:solidFill>
              <a:srgbClr val="FCB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7937613" y="2577249"/>
              <a:ext cx="653632" cy="288032"/>
            </a:xfrm>
            <a:prstGeom prst="roundRect">
              <a:avLst>
                <a:gd name="adj" fmla="val 50000"/>
              </a:avLst>
            </a:prstGeom>
            <a:solidFill>
              <a:srgbClr val="10365B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40" name="椭圆 39"/>
            <p:cNvSpPr/>
            <p:nvPr/>
          </p:nvSpPr>
          <p:spPr>
            <a:xfrm>
              <a:off x="8377223" y="2649243"/>
              <a:ext cx="144044" cy="144044"/>
            </a:xfrm>
            <a:prstGeom prst="ellipse">
              <a:avLst/>
            </a:prstGeom>
            <a:solidFill>
              <a:srgbClr val="072740"/>
            </a:solidFill>
            <a:ln>
              <a:solidFill>
                <a:srgbClr val="1B5E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00410" y="2617934"/>
              <a:ext cx="628080" cy="19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en-US" altLang="zh-CN" sz="1100" strike="noStrike" noProof="1">
                  <a:solidFill>
                    <a:srgbClr val="E8E0E1"/>
                  </a:solidFill>
                  <a:latin typeface="DigifaceWide" pitchFamily="2" charset="0"/>
                  <a:ea typeface="宋体" panose="02010600030101010101" pitchFamily="2" charset="-122"/>
                  <a:cs typeface="+mn-cs"/>
                </a:rPr>
                <a:t>10:02</a:t>
              </a:r>
              <a:endParaRPr lang="zh-CN" altLang="en-US" sz="1100" strike="noStrike" noProof="1">
                <a:solidFill>
                  <a:srgbClr val="E8E0E1"/>
                </a:solidFill>
                <a:latin typeface="DigifaceWide" pitchFamily="2" charset="0"/>
              </a:endParaRPr>
            </a:p>
          </p:txBody>
        </p:sp>
      </p:grpSp>
      <p:pic>
        <p:nvPicPr>
          <p:cNvPr id="8202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3" name="TextBox 1"/>
          <p:cNvSpPr txBox="1"/>
          <p:nvPr/>
        </p:nvSpPr>
        <p:spPr>
          <a:xfrm>
            <a:off x="1228090" y="2060258"/>
            <a:ext cx="650557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Comic Sans MS" panose="030F0702030302020204" pitchFamily="66" charset="0"/>
                <a:ea typeface="微软雅黑" panose="020B0503020204020204" pitchFamily="34" charset="-122"/>
              </a:rPr>
              <a:t>图书馆数字资源</a:t>
            </a:r>
            <a:r>
              <a:rPr lang="zh-CN" altLang="en-US" sz="3600" b="1" dirty="0">
                <a:latin typeface="Comic Sans MS" panose="030F0702030302020204" pitchFamily="66" charset="0"/>
                <a:ea typeface="微软雅黑" panose="020B0503020204020204" pitchFamily="34" charset="-122"/>
              </a:rPr>
              <a:t>利用简介</a:t>
            </a:r>
            <a:endParaRPr lang="zh-CN" altLang="en-US" sz="3600" b="1" dirty="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4909185"/>
            <a:ext cx="219329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图书馆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参考咨询部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0719-8886059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7360" y="1052830"/>
            <a:ext cx="8227060" cy="534670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2555875" y="6164580"/>
            <a:ext cx="4197985" cy="2717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65045"/>
            <a:ext cx="7212330" cy="4531360"/>
          </a:xfrm>
          <a:prstGeom prst="rect">
            <a:avLst/>
          </a:prstGeom>
        </p:spPr>
      </p:pic>
      <p:pic>
        <p:nvPicPr>
          <p:cNvPr id="54274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36055" y="404495"/>
            <a:ext cx="1885950" cy="494665"/>
          </a:xfrm>
        </p:spPr>
        <p:txBody>
          <a:bodyPr>
            <a:no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读秀学术搜索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58" name="TextBox 1"/>
          <p:cNvSpPr txBox="1"/>
          <p:nvPr>
            <p:custDataLst>
              <p:tags r:id="rId4"/>
            </p:custDataLst>
          </p:nvPr>
        </p:nvSpPr>
        <p:spPr>
          <a:xfrm>
            <a:off x="481330" y="1021715"/>
            <a:ext cx="7846695" cy="1412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读秀（百链）和超星发现分别是北京超星公司开发的第一代平台和第二代平台，二者检索方式几乎一样。主要提供各个学科的图书、期刊论文、学位论文、会议论文等文献的</a:t>
            </a:r>
            <a:r>
              <a:rPr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一站式检索下载与传递</a:t>
            </a:r>
            <a:r>
              <a:rPr 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，高效获取文献。</a:t>
            </a:r>
            <a:r>
              <a:rPr 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可校内注册个人账号，校外使用。</a:t>
            </a:r>
            <a:endParaRPr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65" y="2502535"/>
            <a:ext cx="5476875" cy="40836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5003800" y="4796790"/>
            <a:ext cx="1717040" cy="2717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411730" y="6524625"/>
            <a:ext cx="3038475" cy="2717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6055" y="404495"/>
            <a:ext cx="1534160" cy="494665"/>
          </a:xfrm>
        </p:spPr>
        <p:txBody>
          <a:bodyPr>
            <a:no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百链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052195"/>
            <a:ext cx="9131300" cy="567690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691640" y="3284855"/>
            <a:ext cx="2159635" cy="22098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785938" y="1152525"/>
            <a:ext cx="557212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第二部分 中文资源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28675" name="Group 3"/>
          <p:cNvGrpSpPr/>
          <p:nvPr/>
        </p:nvGrpSpPr>
        <p:grpSpPr>
          <a:xfrm>
            <a:off x="973138" y="2139315"/>
            <a:ext cx="6924675" cy="609600"/>
            <a:chOff x="1270908" y="1208314"/>
            <a:chExt cx="6926034" cy="609600"/>
          </a:xfrm>
        </p:grpSpPr>
        <p:cxnSp>
          <p:nvCxnSpPr>
            <p:cNvPr id="37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680" name="Picture 8" descr="yell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1997710" y="2831465"/>
            <a:ext cx="53079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 noProof="1">
                <a:latin typeface="字体管家娜娜体" charset="-122"/>
                <a:ea typeface="字体管家娜娜体" charset="-122"/>
                <a:cs typeface="+mn-cs"/>
              </a:rPr>
              <a:t> </a:t>
            </a:r>
            <a:r>
              <a:rPr lang="zh-CN" altLang="en-US" sz="2400" i="1" noProof="1">
                <a:latin typeface="华文琥珀" panose="02010800040101010101" charset="-122"/>
                <a:ea typeface="华文琥珀" panose="02010800040101010101" charset="-122"/>
                <a:cs typeface="+mn-cs"/>
              </a:rPr>
              <a:t>中国生物医学文献数据库（CBM）</a:t>
            </a:r>
            <a:endParaRPr lang="zh-CN" altLang="en-US" sz="2400" i="1" noProof="1"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sz="2400" b="1" i="1" noProof="1">
                <a:latin typeface="字体管家娜娜体" charset="-122"/>
                <a:ea typeface="字体管家娜娜体" charset="-122"/>
                <a:cs typeface="+mn-cs"/>
              </a:rPr>
              <a:t> </a:t>
            </a:r>
            <a:r>
              <a:rPr lang="zh-CN" alt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万方数据知识服务平台</a:t>
            </a:r>
            <a:endParaRPr lang="zh-CN" altLang="en-US" sz="2400" i="1" noProof="1"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>
                <a:latin typeface="字体管家娜娜体" charset="-122"/>
                <a:ea typeface="字体管家娜娜体" charset="-122"/>
                <a:sym typeface="+mn-ea"/>
              </a:rPr>
              <a:t> </a:t>
            </a:r>
            <a:r>
              <a:rPr lang="zh-CN" alt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中国知网</a:t>
            </a:r>
            <a:endParaRPr lang="zh-CN" altLang="en-US" sz="2400" i="1" noProof="1"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>
                <a:latin typeface="字体管家娜娜体" charset="-122"/>
                <a:ea typeface="字体管家娜娜体" charset="-122"/>
                <a:sym typeface="+mn-ea"/>
              </a:rPr>
              <a:t> </a:t>
            </a:r>
            <a:r>
              <a:rPr lang="zh-CN" alt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维普期刊资源整合服务平台</a:t>
            </a:r>
            <a:endParaRPr lang="zh-CN" altLang="en-US" sz="2400" i="1" noProof="1"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 noProof="1">
                <a:latin typeface="字体管家娜娜体" charset="-122"/>
                <a:ea typeface="字体管家娜娜体" charset="-122"/>
                <a:cs typeface="+mn-cs"/>
                <a:sym typeface="+mn-ea"/>
              </a:rPr>
              <a:t> </a:t>
            </a:r>
            <a:r>
              <a:rPr lang="zh-CN" alt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中国科学引文数据（CSCD）</a:t>
            </a:r>
            <a:endParaRPr lang="en-US" sz="2400" b="1" i="1" noProof="1">
              <a:latin typeface="字体管家娜娜体" charset="-122"/>
              <a:ea typeface="字体管家娜娜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27855" y="328930"/>
            <a:ext cx="4394835" cy="494665"/>
          </a:xfrm>
        </p:spPr>
        <p:txBody>
          <a:bodyPr>
            <a:no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中国生物医学文献数据库（CBM）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58" name="TextBox 1"/>
          <p:cNvSpPr txBox="1"/>
          <p:nvPr>
            <p:custDataLst>
              <p:tags r:id="rId3"/>
            </p:custDataLst>
          </p:nvPr>
        </p:nvSpPr>
        <p:spPr>
          <a:xfrm>
            <a:off x="481330" y="1052830"/>
            <a:ext cx="7940675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由中国医学科学院医学信息研究所/图书馆开发研制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，收录1978年至今2900余种国内出版的生物医学学术期刊 ，以及汇编、会议论文的文献题录，涵盖预防医学、基础医学、临床医学、药学等生物医学的各个领域。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7405" y="2420620"/>
            <a:ext cx="7483475" cy="4330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75555" y="332740"/>
            <a:ext cx="3848100" cy="494665"/>
          </a:xfrm>
        </p:spPr>
        <p:txBody>
          <a:bodyPr>
            <a:no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万方数据知识服务平台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58" name="TextBox 1"/>
          <p:cNvSpPr txBox="1"/>
          <p:nvPr>
            <p:custDataLst>
              <p:tags r:id="rId3"/>
            </p:custDataLst>
          </p:nvPr>
        </p:nvSpPr>
        <p:spPr>
          <a:xfrm>
            <a:off x="492760" y="980440"/>
            <a:ext cx="8209915" cy="1746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万方数据</a:t>
            </a:r>
            <a:r>
              <a:rPr 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资源</a:t>
            </a: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涉及自然科学和社会科学各个专业领域。包括：学术期刊、博硕士学位论文、会议论文、专利、标准、科技成果等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我校已购学术期刊、博硕士学位论文两个子库，提供全文的下载，其它可检索题录信息。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提供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免费论文查重。由图书馆参考咨询部代为查重。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3260" y="2772410"/>
            <a:ext cx="7677785" cy="39801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42050" y="323215"/>
            <a:ext cx="2580640" cy="494665"/>
          </a:xfrm>
        </p:spPr>
        <p:txBody>
          <a:bodyPr>
            <a:no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中国知网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58" name="TextBox 1"/>
          <p:cNvSpPr txBox="1"/>
          <p:nvPr>
            <p:custDataLst>
              <p:tags r:id="rId3"/>
            </p:custDataLst>
          </p:nvPr>
        </p:nvSpPr>
        <p:spPr>
          <a:xfrm>
            <a:off x="492760" y="899160"/>
            <a:ext cx="8209915" cy="21551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收录文献类型</a:t>
            </a: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包括：学术期刊、博硕士学位论文、会议论文、专利、工具书等中文资源，及Elsevier、Springer Nature</a:t>
            </a:r>
            <a:r>
              <a:rPr 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Taylor &amp; Francis等外文资源。</a:t>
            </a:r>
            <a:r>
              <a:rPr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</a:t>
            </a:r>
            <a:r>
              <a:rPr 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校</a:t>
            </a:r>
            <a:r>
              <a:rPr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已购《中国学术期刊网络出版总库》的医药卫生科技、哲学与人文科学、社会科学I、社会科学II</a:t>
            </a:r>
            <a:r>
              <a:rPr 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四个专辑的</a:t>
            </a:r>
            <a:r>
              <a:rPr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期刊论文可下载全文</a:t>
            </a:r>
            <a:r>
              <a:rPr 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其它可检索题录信息。</a:t>
            </a:r>
            <a:endParaRPr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1505" y="2852420"/>
            <a:ext cx="8060055" cy="36569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403985" y="1124585"/>
            <a:ext cx="638651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第三部分 外文资源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9840" y="2827655"/>
            <a:ext cx="70815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 noProof="1">
                <a:latin typeface="字体管家娜娜体" charset="-122"/>
                <a:ea typeface="字体管家娜娜体" charset="-122"/>
                <a:cs typeface="+mn-cs"/>
              </a:rPr>
              <a:t> </a:t>
            </a:r>
            <a:r>
              <a:rPr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Science Citation Index</a:t>
            </a:r>
            <a:r>
              <a:rPr 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 </a:t>
            </a:r>
            <a:r>
              <a:rPr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Expanded (SCI</a:t>
            </a:r>
            <a:r>
              <a:rPr 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-</a:t>
            </a:r>
            <a:r>
              <a:rPr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E)</a:t>
            </a:r>
            <a:endParaRPr sz="2400" i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>
                <a:latin typeface="字体管家娜娜体" charset="-122"/>
                <a:ea typeface="字体管家娜娜体" charset="-122"/>
                <a:sym typeface="+mn-ea"/>
              </a:rPr>
              <a:t> </a:t>
            </a:r>
            <a:r>
              <a:rPr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SciFinder</a:t>
            </a:r>
            <a:endParaRPr sz="2400" i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>
                <a:latin typeface="字体管家娜娜体" charset="-122"/>
                <a:ea typeface="字体管家娜娜体" charset="-122"/>
                <a:sym typeface="+mn-ea"/>
              </a:rPr>
              <a:t> </a:t>
            </a:r>
            <a:r>
              <a:rPr lang="zh-CN" alt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迈特思创外文医学知识服务库</a:t>
            </a:r>
            <a:endParaRPr lang="zh-CN" altLang="en-US" sz="2400" i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sz="2400" b="1" i="1" noProof="1">
                <a:latin typeface="字体管家娜娜体" charset="-122"/>
                <a:ea typeface="字体管家娜娜体" charset="-122"/>
                <a:cs typeface="+mn-cs"/>
              </a:rPr>
              <a:t> </a:t>
            </a:r>
            <a:r>
              <a:rPr lang="zh-CN" altLang="en-US" sz="2400" i="1" noProof="1">
                <a:latin typeface="华文琥珀" panose="02010800040101010101" charset="-122"/>
                <a:ea typeface="华文琥珀" panose="02010800040101010101" charset="-122"/>
                <a:cs typeface="+mn-cs"/>
              </a:rPr>
              <a:t>泉方本地PubMed</a:t>
            </a:r>
            <a:endParaRPr lang="zh-CN" altLang="en-US" sz="2400" i="1" noProof="1"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>
                <a:latin typeface="字体管家娜娜体" charset="-122"/>
                <a:ea typeface="字体管家娜娜体" charset="-122"/>
                <a:sym typeface="+mn-ea"/>
              </a:rPr>
              <a:t> </a:t>
            </a:r>
            <a:r>
              <a:rPr lang="zh-CN" alt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新学术医学外文电子书</a:t>
            </a:r>
            <a:endParaRPr lang="en-US" sz="2400" b="1" i="1" noProof="1">
              <a:latin typeface="字体管家娜娜体" charset="-122"/>
              <a:ea typeface="字体管家娜娜体" charset="-122"/>
            </a:endParaRPr>
          </a:p>
        </p:txBody>
      </p:sp>
      <p:grpSp>
        <p:nvGrpSpPr>
          <p:cNvPr id="55300" name="Group 3"/>
          <p:cNvGrpSpPr/>
          <p:nvPr/>
        </p:nvGrpSpPr>
        <p:grpSpPr>
          <a:xfrm>
            <a:off x="1044575" y="2123440"/>
            <a:ext cx="6926263" cy="609600"/>
            <a:chOff x="1270908" y="1208314"/>
            <a:chExt cx="6926034" cy="609600"/>
          </a:xfrm>
        </p:grpSpPr>
        <p:cxnSp>
          <p:nvCxnSpPr>
            <p:cNvPr id="37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305" name="Picture 8" descr="yell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5900" y="332740"/>
            <a:ext cx="2357755" cy="494665"/>
          </a:xfrm>
        </p:spPr>
        <p:txBody>
          <a:bodyPr>
            <a:no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SCI</a:t>
            </a:r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58" name="TextBox 1"/>
          <p:cNvSpPr txBox="1"/>
          <p:nvPr>
            <p:custDataLst>
              <p:tags r:id="rId3"/>
            </p:custDataLst>
          </p:nvPr>
        </p:nvSpPr>
        <p:spPr>
          <a:xfrm>
            <a:off x="539750" y="930910"/>
            <a:ext cx="8209915" cy="1746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Web of Science 核心合集数据库是获取全球学术信息的重要数据库，内容涵盖自然科学、社会科学、艺术与人文等领域的学术期刊、书籍和会议录，以及完整的引文网络。主要包括SCI</a:t>
            </a:r>
            <a:r>
              <a:rPr 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-</a:t>
            </a: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E、SSCI、</a:t>
            </a:r>
            <a:r>
              <a:rPr 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A&amp;HCI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CPCI-S、BKCI等。</a:t>
            </a:r>
            <a:endParaRPr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我校</a:t>
            </a:r>
            <a:r>
              <a:rPr 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购买</a:t>
            </a:r>
            <a:r>
              <a:rPr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SCI</a:t>
            </a:r>
            <a:r>
              <a:rPr 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-E 2007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年至今的文献。</a:t>
            </a:r>
            <a:endParaRPr lang="zh-CN" altLang="en-US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9705" y="2780665"/>
            <a:ext cx="8803005" cy="3837305"/>
          </a:xfrm>
          <a:prstGeom prst="rect">
            <a:avLst/>
          </a:prstGeom>
        </p:spPr>
      </p:pic>
      <p:sp>
        <p:nvSpPr>
          <p:cNvPr id="9" name="圆角矩形 8"/>
          <p:cNvSpPr/>
          <p:nvPr>
            <p:custDataLst>
              <p:tags r:id="rId6"/>
            </p:custDataLst>
          </p:nvPr>
        </p:nvSpPr>
        <p:spPr>
          <a:xfrm>
            <a:off x="683895" y="4220845"/>
            <a:ext cx="1581785" cy="3429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圆角矩形 1"/>
          <p:cNvSpPr/>
          <p:nvPr>
            <p:custDataLst>
              <p:tags r:id="rId7"/>
            </p:custDataLst>
          </p:nvPr>
        </p:nvSpPr>
        <p:spPr>
          <a:xfrm>
            <a:off x="7308215" y="3284855"/>
            <a:ext cx="1085850" cy="22288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2" grpId="0" bldLvl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5900" y="332740"/>
            <a:ext cx="2357755" cy="494665"/>
          </a:xfrm>
        </p:spPr>
        <p:txBody>
          <a:bodyPr>
            <a:no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SciFinder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58" name="TextBox 1"/>
          <p:cNvSpPr txBox="1"/>
          <p:nvPr>
            <p:custDataLst>
              <p:tags r:id="rId3"/>
            </p:custDataLst>
          </p:nvPr>
        </p:nvSpPr>
        <p:spPr>
          <a:xfrm>
            <a:off x="611505" y="908685"/>
            <a:ext cx="7840980" cy="2570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由美国化学文摘社（Chemical Abstracts Service, CAS）出品，提供全球全面、可靠的化学及相关学科研究信息和分析工具。涵盖化学及相关领域如化学、生物、医药、工程、材料、物理等多学科、跨学科的科技信息</a:t>
            </a:r>
            <a:r>
              <a:rPr 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文献类型包括</a:t>
            </a:r>
            <a:r>
              <a:rPr 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期刊、专利、会议论文、学位论文、图书、技术报告、评论和网络资源等。</a:t>
            </a:r>
            <a:endParaRPr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    </a:t>
            </a:r>
            <a:r>
              <a:rPr lang="zh-CN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幼圆" panose="02010509060101010101" pitchFamily="49" charset="-122"/>
                <a:ea typeface="幼圆" panose="02010509060101010101" pitchFamily="49" charset="-122"/>
              </a:rPr>
              <a:t>使用之前须先注册账号</a:t>
            </a:r>
            <a:r>
              <a:rPr 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endParaRPr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9750" y="3500755"/>
            <a:ext cx="8060690" cy="32423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2"/>
          <p:cNvSpPr txBox="1"/>
          <p:nvPr/>
        </p:nvSpPr>
        <p:spPr>
          <a:xfrm>
            <a:off x="6588125" y="2924175"/>
            <a:ext cx="549275" cy="2879725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古希腊</a:t>
            </a:r>
            <a:r>
              <a:rPr lang="en-US" altLang="zh-CN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 </a:t>
            </a:r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柏拉图</a:t>
            </a:r>
            <a:endParaRPr lang="zh-CN" altLang="en-US" sz="2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18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105" y="3644900"/>
            <a:ext cx="1419225" cy="1699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281680" y="2204720"/>
            <a:ext cx="2973705" cy="1379220"/>
          </a:xfrm>
          <a:noFill/>
          <a:ln>
            <a:noFill/>
          </a:ln>
        </p:spPr>
        <p:txBody>
          <a:bodyPr anchor="t"/>
          <a:lstStyle/>
          <a:p>
            <a:pPr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sz="2800" b="1" kern="1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“君欲善其事</a:t>
            </a:r>
            <a:r>
              <a:rPr lang="zh-CN" sz="2800" b="1" kern="1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endParaRPr sz="2800" b="1" kern="12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sz="2800" b="1" kern="1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2800" b="1" kern="1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2800" b="1" kern="1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必先利其器</a:t>
            </a:r>
            <a:r>
              <a:rPr lang="zh-CN" sz="2800" b="1" kern="1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sz="2800" b="1" kern="1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sz="2800" b="1" kern="12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185" y="4364990"/>
            <a:ext cx="2115820" cy="9645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570" y="1700530"/>
            <a:ext cx="2380615" cy="974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40" y="1412875"/>
            <a:ext cx="2174875" cy="918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675" y="4636135"/>
            <a:ext cx="2456180" cy="783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615" y="3500755"/>
            <a:ext cx="1638300" cy="609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9145" y="1052830"/>
            <a:ext cx="1619885" cy="7010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0430" y="3068955"/>
            <a:ext cx="2048510" cy="6851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95550" y="5876925"/>
            <a:ext cx="4276725" cy="7048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5895" y="836930"/>
            <a:ext cx="32194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76190" y="332740"/>
            <a:ext cx="3711575" cy="494665"/>
          </a:xfrm>
        </p:spPr>
        <p:txBody>
          <a:bodyPr>
            <a:no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迈特思创外文医学知识服务库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58" name="TextBox 1"/>
          <p:cNvSpPr txBox="1"/>
          <p:nvPr>
            <p:custDataLst>
              <p:tags r:id="rId3"/>
            </p:custDataLst>
          </p:nvPr>
        </p:nvSpPr>
        <p:spPr>
          <a:xfrm>
            <a:off x="467995" y="980440"/>
            <a:ext cx="8096250" cy="1671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集外文医学信息资源检索平台、临床诊疗知识和科研信息服务平台、临床决策循证数据库于一体</a:t>
            </a:r>
            <a:r>
              <a:rPr 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，可</a:t>
            </a: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检索“6Ｓ证据资源金字塔”每个层级的证据</a:t>
            </a:r>
            <a:r>
              <a:rPr 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，可实现数据经汉化处理和中英文标准参照及中英文转换</a:t>
            </a: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。</a:t>
            </a:r>
            <a:r>
              <a:rPr 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可校内注册个人账号，校外使用。</a:t>
            </a:r>
            <a:endParaRPr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5650" y="2673985"/>
            <a:ext cx="7584440" cy="4083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50" y="2996565"/>
            <a:ext cx="7360920" cy="279082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491865" y="6092825"/>
            <a:ext cx="2110740" cy="3429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18810" y="332740"/>
            <a:ext cx="3068955" cy="494665"/>
          </a:xfrm>
        </p:spPr>
        <p:txBody>
          <a:bodyPr>
            <a:no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泉方本地PubMed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58" name="TextBox 1"/>
          <p:cNvSpPr txBox="1"/>
          <p:nvPr>
            <p:custDataLst>
              <p:tags r:id="rId3"/>
            </p:custDataLst>
          </p:nvPr>
        </p:nvSpPr>
        <p:spPr>
          <a:xfrm>
            <a:off x="611505" y="1196340"/>
            <a:ext cx="7862570" cy="1632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在美国PubMed的基础上，</a:t>
            </a:r>
            <a:r>
              <a:rPr lang="zh-CN" b="1" dirty="0">
                <a:latin typeface="幼圆" panose="02010509060101010101" pitchFamily="49" charset="-122"/>
                <a:ea typeface="幼圆" panose="02010509060101010101" pitchFamily="49" charset="-122"/>
              </a:rPr>
              <a:t>增加了</a:t>
            </a: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课题跟踪、文献管理、投稿指南、基于馆际互借的文献传递服务，提供基本数据、知识图谱、共词分析等统计分析功能；支持在线申请全文，可获取90%左右的PubMed文献全文。</a:t>
            </a:r>
            <a:r>
              <a:rPr lang="zh-CN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可校内注册个人账号，校外使用。</a:t>
            </a:r>
            <a:endParaRPr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4530" y="2924810"/>
            <a:ext cx="7785735" cy="35858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419225" y="1339850"/>
            <a:ext cx="638651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第四部分  多媒体资源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24405" y="3140710"/>
            <a:ext cx="54673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 noProof="1">
                <a:latin typeface="字体管家娜娜体" charset="-122"/>
                <a:ea typeface="字体管家娜娜体" charset="-122"/>
                <a:cs typeface="+mn-cs"/>
              </a:rPr>
              <a:t> </a:t>
            </a:r>
            <a:r>
              <a:rPr lang="zh-CN" altLang="en-US" sz="2400" i="1" noProof="1">
                <a:latin typeface="华文琥珀" panose="02010800040101010101" charset="-122"/>
                <a:ea typeface="华文琥珀" panose="02010800040101010101" charset="-122"/>
                <a:cs typeface="+mn-cs"/>
              </a:rPr>
              <a:t>赛文医学点播课堂</a:t>
            </a:r>
            <a:endParaRPr lang="zh-CN" altLang="en-US" sz="2400" i="1" noProof="1"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sz="2400" b="1" i="1" noProof="1">
                <a:latin typeface="字体管家娜娜体" charset="-122"/>
                <a:ea typeface="字体管家娜娜体" charset="-122"/>
                <a:cs typeface="+mn-cs"/>
              </a:rPr>
              <a:t> </a:t>
            </a:r>
            <a:r>
              <a:rPr lang="zh-CN" altLang="en-US" sz="2400" i="1" noProof="1">
                <a:latin typeface="华文琥珀" panose="02010800040101010101" charset="-122"/>
                <a:ea typeface="华文琥珀" panose="02010800040101010101" charset="-122"/>
                <a:cs typeface="+mn-cs"/>
              </a:rPr>
              <a:t>起点考试网</a:t>
            </a:r>
            <a:endParaRPr lang="zh-CN" altLang="en-US" sz="2400" i="1" noProof="1"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>
                <a:latin typeface="字体管家娜娜体" charset="-122"/>
                <a:ea typeface="字体管家娜娜体" charset="-122"/>
                <a:sym typeface="+mn-ea"/>
              </a:rPr>
              <a:t> </a:t>
            </a:r>
            <a:r>
              <a:rPr lang="zh-CN" alt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智课教育云学习服务平台</a:t>
            </a:r>
            <a:r>
              <a:rPr lang="en-US" altLang="zh-CN" sz="2400" b="1" i="1">
                <a:latin typeface="字体管家娜娜体" charset="-122"/>
                <a:ea typeface="字体管家娜娜体" charset="-122"/>
                <a:sym typeface="+mn-ea"/>
              </a:rPr>
              <a:t> </a:t>
            </a:r>
            <a:endParaRPr lang="en-US" altLang="zh-CN" sz="2400" b="1" i="1">
              <a:latin typeface="字体管家娜娜体" charset="-122"/>
              <a:ea typeface="字体管家娜娜体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>
                <a:latin typeface="字体管家娜娜体" charset="-122"/>
                <a:ea typeface="字体管家娜娜体" charset="-122"/>
                <a:sym typeface="+mn-ea"/>
              </a:rPr>
              <a:t> </a:t>
            </a:r>
            <a:r>
              <a:rPr lang="zh-CN" alt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美国心理学会</a:t>
            </a:r>
            <a:r>
              <a:rPr lang="en-US" altLang="zh-CN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 </a:t>
            </a:r>
            <a:r>
              <a:rPr lang="zh-CN" alt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PsycTherapy数据库</a:t>
            </a:r>
            <a:endParaRPr lang="zh-CN" altLang="en-US" sz="2400" b="1" i="1" noProof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</p:txBody>
      </p:sp>
      <p:grpSp>
        <p:nvGrpSpPr>
          <p:cNvPr id="55300" name="Group 3"/>
          <p:cNvGrpSpPr/>
          <p:nvPr/>
        </p:nvGrpSpPr>
        <p:grpSpPr>
          <a:xfrm>
            <a:off x="1044575" y="2349500"/>
            <a:ext cx="6926263" cy="609600"/>
            <a:chOff x="1270908" y="1208314"/>
            <a:chExt cx="6926034" cy="609600"/>
          </a:xfrm>
        </p:grpSpPr>
        <p:cxnSp>
          <p:nvCxnSpPr>
            <p:cNvPr id="37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305" name="Picture 8" descr="yell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18810" y="332740"/>
            <a:ext cx="3068955" cy="494665"/>
          </a:xfrm>
        </p:spPr>
        <p:txBody>
          <a:bodyPr>
            <a:no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赛文医学点播课堂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5058" name="TextBox 1"/>
          <p:cNvSpPr txBox="1"/>
          <p:nvPr>
            <p:custDataLst>
              <p:tags r:id="rId3"/>
            </p:custDataLst>
          </p:nvPr>
        </p:nvSpPr>
        <p:spPr>
          <a:xfrm>
            <a:off x="612140" y="980440"/>
            <a:ext cx="7923530" cy="2087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包括最新的国外手术理论及示范、医学基础、医疗技术、临床诊治、临床护理等多方面。</a:t>
            </a:r>
            <a:endParaRPr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latin typeface="幼圆" panose="02010509060101010101" pitchFamily="49" charset="-122"/>
                <a:ea typeface="幼圆" panose="02010509060101010101" pitchFamily="49" charset="-122"/>
              </a:rPr>
              <a:t>内容分为两大系列，九个专题： 外文多媒体系列（手术大观），中文多媒体系列（名医讲坛、医与法、住院医师、医学管理、医学护理、急诊急救、艾滋病专项、医学人文）。</a:t>
            </a:r>
            <a:endParaRPr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680" y="3068955"/>
            <a:ext cx="8173085" cy="37045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403350" y="1052830"/>
            <a:ext cx="638651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第五部分   文献传递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15920" y="2708910"/>
            <a:ext cx="47047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 noProof="1">
                <a:latin typeface="字体管家娜娜体" charset="-122"/>
                <a:ea typeface="字体管家娜娜体" charset="-122"/>
                <a:cs typeface="+mn-cs"/>
              </a:rPr>
              <a:t> </a:t>
            </a:r>
            <a:r>
              <a:rPr lang="zh-CN" altLang="en-US" sz="2400" i="1" noProof="1">
                <a:latin typeface="华文琥珀" panose="02010800040101010101" charset="-122"/>
                <a:ea typeface="华文琥珀" panose="02010800040101010101" charset="-122"/>
                <a:cs typeface="+mn-cs"/>
              </a:rPr>
              <a:t>SinoMed文献传递群（</a:t>
            </a:r>
            <a:r>
              <a:rPr lang="en-US" altLang="zh-CN" sz="2400" i="1" noProof="1">
                <a:latin typeface="华文琥珀" panose="02010800040101010101" charset="-122"/>
                <a:ea typeface="华文琥珀" panose="02010800040101010101" charset="-122"/>
                <a:cs typeface="+mn-cs"/>
              </a:rPr>
              <a:t>QQ)</a:t>
            </a:r>
            <a:endParaRPr lang="zh-CN" altLang="en-US" sz="2400" i="1" noProof="1">
              <a:latin typeface="华文琥珀" panose="02010800040101010101" charset="-122"/>
              <a:ea typeface="华文琥珀" panose="02010800040101010101" charset="-122"/>
              <a:cs typeface="+mn-cs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>
                <a:latin typeface="字体管家娜娜体" charset="-122"/>
                <a:ea typeface="字体管家娜娜体" charset="-122"/>
                <a:sym typeface="+mn-ea"/>
              </a:rPr>
              <a:t> </a:t>
            </a:r>
            <a:r>
              <a:rPr lang="zh-CN" altLang="en-US" sz="2400" i="1">
                <a:latin typeface="华文琥珀" panose="02010800040101010101" charset="-122"/>
                <a:ea typeface="华文琥珀" panose="02010800040101010101" charset="-122"/>
                <a:sym typeface="+mn-ea"/>
              </a:rPr>
              <a:t>盈科学科服务群（微信）</a:t>
            </a:r>
            <a:endParaRPr lang="zh-CN" altLang="en-US" sz="2400" i="1">
              <a:latin typeface="华文琥珀" panose="02010800040101010101" charset="-122"/>
              <a:ea typeface="华文琥珀" panose="02010800040101010101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</a:pPr>
            <a:endParaRPr lang="en-US" sz="2400" b="1" i="1" noProof="1">
              <a:latin typeface="字体管家娜娜体" charset="-122"/>
              <a:ea typeface="字体管家娜娜体" charset="-122"/>
            </a:endParaRPr>
          </a:p>
        </p:txBody>
      </p:sp>
      <p:grpSp>
        <p:nvGrpSpPr>
          <p:cNvPr id="55300" name="Group 3"/>
          <p:cNvGrpSpPr/>
          <p:nvPr/>
        </p:nvGrpSpPr>
        <p:grpSpPr>
          <a:xfrm>
            <a:off x="1044575" y="1953895"/>
            <a:ext cx="6926263" cy="609600"/>
            <a:chOff x="1270908" y="1208314"/>
            <a:chExt cx="6926034" cy="609600"/>
          </a:xfrm>
        </p:grpSpPr>
        <p:cxnSp>
          <p:nvCxnSpPr>
            <p:cNvPr id="37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305" name="Picture 8" descr="yell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3895" y="2348865"/>
            <a:ext cx="2276475" cy="229552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4922520" y="4076700"/>
            <a:ext cx="2482215" cy="2696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 txBox="1"/>
          <p:nvPr/>
        </p:nvSpPr>
        <p:spPr>
          <a:xfrm>
            <a:off x="2281238" y="836613"/>
            <a:ext cx="4297362" cy="828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主要内容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6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267" name="Group 38"/>
          <p:cNvGrpSpPr/>
          <p:nvPr/>
        </p:nvGrpSpPr>
        <p:grpSpPr>
          <a:xfrm>
            <a:off x="1901825" y="1973263"/>
            <a:ext cx="5376863" cy="1358900"/>
            <a:chOff x="1248" y="1371"/>
            <a:chExt cx="3408" cy="903"/>
          </a:xfrm>
        </p:grpSpPr>
        <p:grpSp>
          <p:nvGrpSpPr>
            <p:cNvPr id="11268" name="Group 10"/>
            <p:cNvGrpSpPr/>
            <p:nvPr/>
          </p:nvGrpSpPr>
          <p:grpSpPr>
            <a:xfrm>
              <a:off x="1248" y="1371"/>
              <a:ext cx="480" cy="419"/>
              <a:chOff x="1110" y="2656"/>
              <a:chExt cx="1549" cy="1351"/>
            </a:xfrm>
          </p:grpSpPr>
          <p:sp>
            <p:nvSpPr>
              <p:cNvPr id="11269" name="AutoShape 11"/>
              <p:cNvSpPr/>
              <p:nvPr/>
            </p:nvSpPr>
            <p:spPr>
              <a:xfrm>
                <a:off x="1123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11270" name="AutoShape 12"/>
              <p:cNvSpPr/>
              <p:nvPr/>
            </p:nvSpPr>
            <p:spPr>
              <a:xfrm>
                <a:off x="1110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11271" name="AutoShape 13"/>
              <p:cNvSpPr/>
              <p:nvPr/>
            </p:nvSpPr>
            <p:spPr>
              <a:xfrm>
                <a:off x="1200" y="2737"/>
                <a:ext cx="1349" cy="1167"/>
              </a:xfrm>
              <a:prstGeom prst="hexagon">
                <a:avLst>
                  <a:gd name="adj" fmla="val 28893"/>
                  <a:gd name="vf" fmla="val 115470"/>
                </a:avLst>
              </a:prstGeom>
              <a:solidFill>
                <a:srgbClr val="00B050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</p:grpSp>
        <p:sp>
          <p:nvSpPr>
            <p:cNvPr id="11272" name="Line 18"/>
            <p:cNvSpPr/>
            <p:nvPr/>
          </p:nvSpPr>
          <p:spPr>
            <a:xfrm>
              <a:off x="1632" y="1755"/>
              <a:ext cx="3024" cy="0"/>
            </a:xfrm>
            <a:prstGeom prst="line">
              <a:avLst/>
            </a:prstGeom>
            <a:ln w="25400" cap="flat" cmpd="sng">
              <a:solidFill>
                <a:srgbClr val="0099CC"/>
              </a:solidFill>
              <a:prstDash val="sysDot"/>
              <a:round/>
              <a:headEnd type="none" w="med" len="med"/>
              <a:tailEnd type="oval" w="med" len="med"/>
            </a:ln>
          </p:spPr>
          <p:txBody>
            <a:bodyPr wrap="none" anchor="ctr" anchorCtr="0"/>
            <a:lstStyle/>
            <a:p>
              <a:pPr eaLnBrk="0" hangingPunct="0"/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3" name="Text Box 19"/>
            <p:cNvSpPr txBox="1"/>
            <p:nvPr/>
          </p:nvSpPr>
          <p:spPr>
            <a:xfrm>
              <a:off x="2064" y="1968"/>
              <a:ext cx="1782" cy="3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293F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中文资源</a:t>
              </a:r>
              <a:endParaRPr lang="zh-CN" altLang="en-US" sz="2400" b="1" dirty="0">
                <a:solidFill>
                  <a:srgbClr val="293F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75" name="Group 39"/>
          <p:cNvGrpSpPr/>
          <p:nvPr/>
        </p:nvGrpSpPr>
        <p:grpSpPr>
          <a:xfrm>
            <a:off x="1901825" y="2913063"/>
            <a:ext cx="5378524" cy="1335216"/>
            <a:chOff x="1248" y="1947"/>
            <a:chExt cx="3408" cy="915"/>
          </a:xfrm>
        </p:grpSpPr>
        <p:grpSp>
          <p:nvGrpSpPr>
            <p:cNvPr id="11276" name="Group 14"/>
            <p:cNvGrpSpPr/>
            <p:nvPr/>
          </p:nvGrpSpPr>
          <p:grpSpPr>
            <a:xfrm>
              <a:off x="1248" y="1947"/>
              <a:ext cx="480" cy="419"/>
              <a:chOff x="3174" y="2656"/>
              <a:chExt cx="1549" cy="1351"/>
            </a:xfrm>
          </p:grpSpPr>
          <p:sp>
            <p:nvSpPr>
              <p:cNvPr id="11277" name="AutoShape 15"/>
              <p:cNvSpPr/>
              <p:nvPr/>
            </p:nvSpPr>
            <p:spPr>
              <a:xfrm>
                <a:off x="3187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11278" name="AutoShape 16"/>
              <p:cNvSpPr/>
              <p:nvPr/>
            </p:nvSpPr>
            <p:spPr>
              <a:xfrm>
                <a:off x="3174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11279" name="AutoShape 17"/>
              <p:cNvSpPr/>
              <p:nvPr/>
            </p:nvSpPr>
            <p:spPr>
              <a:xfrm>
                <a:off x="3264" y="2737"/>
                <a:ext cx="1349" cy="1167"/>
              </a:xfrm>
              <a:prstGeom prst="hexagon">
                <a:avLst>
                  <a:gd name="adj" fmla="val 28893"/>
                  <a:gd name="vf" fmla="val 11547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 dirty="0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</p:grpSp>
        <p:sp>
          <p:nvSpPr>
            <p:cNvPr id="11280" name="Line 21"/>
            <p:cNvSpPr/>
            <p:nvPr/>
          </p:nvSpPr>
          <p:spPr>
            <a:xfrm>
              <a:off x="1632" y="2331"/>
              <a:ext cx="3024" cy="0"/>
            </a:xfrm>
            <a:prstGeom prst="line">
              <a:avLst/>
            </a:prstGeom>
            <a:ln w="25400" cap="flat" cmpd="sng">
              <a:solidFill>
                <a:srgbClr val="0099CC"/>
              </a:solidFill>
              <a:prstDash val="sysDot"/>
              <a:round/>
              <a:headEnd type="none" w="med" len="med"/>
              <a:tailEnd type="oval" w="med" len="med"/>
            </a:ln>
          </p:spPr>
          <p:txBody>
            <a:bodyPr wrap="none" anchor="ctr" anchorCtr="0"/>
            <a:lstStyle/>
            <a:p>
              <a:pPr eaLnBrk="0" hangingPunct="0"/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1" name="Text Box 22"/>
            <p:cNvSpPr txBox="1"/>
            <p:nvPr/>
          </p:nvSpPr>
          <p:spPr>
            <a:xfrm>
              <a:off x="2200" y="2547"/>
              <a:ext cx="1535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zh-CN" sz="2400" b="1" dirty="0">
                  <a:solidFill>
                    <a:srgbClr val="293F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外文资源</a:t>
              </a:r>
              <a:r>
                <a:rPr lang="zh-CN" altLang="en-US" sz="2400" b="1" dirty="0">
                  <a:solidFill>
                    <a:srgbClr val="293F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endParaRPr lang="zh-CN" altLang="en-US" sz="2400" b="1">
                <a:solidFill>
                  <a:srgbClr val="0066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282" name="Text Box 23"/>
            <p:cNvSpPr txBox="1"/>
            <p:nvPr/>
          </p:nvSpPr>
          <p:spPr>
            <a:xfrm>
              <a:off x="1314" y="1972"/>
              <a:ext cx="341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rPr>
                <a:t>二</a:t>
              </a:r>
              <a:endParaRPr lang="zh-CN" altLang="en-US" sz="2800" b="1" dirty="0">
                <a:solidFill>
                  <a:srgbClr val="293F77"/>
                </a:solidFill>
                <a:latin typeface="Times New Roman" panose="02020603050405020304" pitchFamily="2" charset="0"/>
                <a:ea typeface="方正舒体" panose="02010601030101010101" pitchFamily="2" charset="-122"/>
              </a:endParaRPr>
            </a:p>
          </p:txBody>
        </p:sp>
      </p:grpSp>
      <p:grpSp>
        <p:nvGrpSpPr>
          <p:cNvPr id="11283" name="Group 40"/>
          <p:cNvGrpSpPr/>
          <p:nvPr/>
        </p:nvGrpSpPr>
        <p:grpSpPr>
          <a:xfrm>
            <a:off x="1916113" y="1979613"/>
            <a:ext cx="5364162" cy="2435225"/>
            <a:chOff x="1248" y="1241"/>
            <a:chExt cx="3408" cy="1687"/>
          </a:xfrm>
        </p:grpSpPr>
        <p:grpSp>
          <p:nvGrpSpPr>
            <p:cNvPr id="11284" name="Group 24"/>
            <p:cNvGrpSpPr/>
            <p:nvPr/>
          </p:nvGrpSpPr>
          <p:grpSpPr>
            <a:xfrm>
              <a:off x="1248" y="2509"/>
              <a:ext cx="480" cy="419"/>
              <a:chOff x="1110" y="2656"/>
              <a:chExt cx="1549" cy="1351"/>
            </a:xfrm>
          </p:grpSpPr>
          <p:sp>
            <p:nvSpPr>
              <p:cNvPr id="11285" name="AutoShape 25"/>
              <p:cNvSpPr/>
              <p:nvPr/>
            </p:nvSpPr>
            <p:spPr>
              <a:xfrm>
                <a:off x="1123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11286" name="AutoShape 26"/>
              <p:cNvSpPr/>
              <p:nvPr/>
            </p:nvSpPr>
            <p:spPr>
              <a:xfrm>
                <a:off x="1110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5143" name="AutoShape 27"/>
              <p:cNvSpPr/>
              <p:nvPr/>
            </p:nvSpPr>
            <p:spPr>
              <a:xfrm>
                <a:off x="1200" y="2737"/>
                <a:ext cx="1349" cy="1167"/>
              </a:xfrm>
              <a:prstGeom prst="hexagon">
                <a:avLst>
                  <a:gd name="adj" fmla="val 28893"/>
                  <a:gd name="vf" fmla="val 115470"/>
                </a:avLst>
              </a:prstGeom>
              <a:solidFill>
                <a:schemeClr val="accent5">
                  <a:lumMod val="75000"/>
                </a:schemeClr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fontAlgn="base" hangingPunct="0"/>
                <a:endParaRPr lang="zh-CN" altLang="en-US" b="1" strike="noStrike" noProof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</p:grpSp>
        <p:sp>
          <p:nvSpPr>
            <p:cNvPr id="11288" name="Line 32"/>
            <p:cNvSpPr/>
            <p:nvPr/>
          </p:nvSpPr>
          <p:spPr>
            <a:xfrm>
              <a:off x="1632" y="2893"/>
              <a:ext cx="3024" cy="0"/>
            </a:xfrm>
            <a:prstGeom prst="line">
              <a:avLst/>
            </a:prstGeom>
            <a:ln w="25400" cap="flat" cmpd="sng">
              <a:solidFill>
                <a:srgbClr val="0099CC"/>
              </a:solidFill>
              <a:prstDash val="sysDot"/>
              <a:round/>
              <a:headEnd type="none" w="med" len="med"/>
              <a:tailEnd type="oval" w="med" len="med"/>
            </a:ln>
          </p:spPr>
          <p:txBody>
            <a:bodyPr wrap="none" anchor="ctr" anchorCtr="0"/>
            <a:lstStyle/>
            <a:p>
              <a:pPr eaLnBrk="0" hangingPunct="0"/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9" name="Text Box 33"/>
            <p:cNvSpPr txBox="1"/>
            <p:nvPr/>
          </p:nvSpPr>
          <p:spPr>
            <a:xfrm>
              <a:off x="2193" y="1241"/>
              <a:ext cx="1602" cy="3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293F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统一检索平台</a:t>
              </a:r>
              <a:endParaRPr lang="zh-CN" altLang="en-US" sz="2400" b="1" dirty="0">
                <a:solidFill>
                  <a:srgbClr val="293F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0" name="Text Box 34"/>
            <p:cNvSpPr txBox="1"/>
            <p:nvPr/>
          </p:nvSpPr>
          <p:spPr>
            <a:xfrm>
              <a:off x="1369" y="2516"/>
              <a:ext cx="243" cy="3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rPr>
                <a:t>三</a:t>
              </a:r>
              <a:endParaRPr lang="zh-CN" altLang="en-US" sz="2800" b="1" dirty="0">
                <a:solidFill>
                  <a:srgbClr val="293F77"/>
                </a:solidFill>
                <a:latin typeface="Times New Roman" panose="02020603050405020304" pitchFamily="2" charset="0"/>
                <a:ea typeface="方正舒体" panose="02010601030101010101" pitchFamily="2" charset="-122"/>
              </a:endParaRPr>
            </a:p>
          </p:txBody>
        </p:sp>
      </p:grpSp>
      <p:grpSp>
        <p:nvGrpSpPr>
          <p:cNvPr id="11291" name="Group 40"/>
          <p:cNvGrpSpPr/>
          <p:nvPr/>
        </p:nvGrpSpPr>
        <p:grpSpPr>
          <a:xfrm>
            <a:off x="1962150" y="4705350"/>
            <a:ext cx="5330825" cy="644525"/>
            <a:chOff x="1248" y="2509"/>
            <a:chExt cx="3408" cy="419"/>
          </a:xfrm>
        </p:grpSpPr>
        <p:grpSp>
          <p:nvGrpSpPr>
            <p:cNvPr id="11292" name="Group 24"/>
            <p:cNvGrpSpPr/>
            <p:nvPr/>
          </p:nvGrpSpPr>
          <p:grpSpPr>
            <a:xfrm>
              <a:off x="1248" y="2509"/>
              <a:ext cx="480" cy="419"/>
              <a:chOff x="1110" y="2656"/>
              <a:chExt cx="1549" cy="1351"/>
            </a:xfrm>
          </p:grpSpPr>
          <p:sp>
            <p:nvSpPr>
              <p:cNvPr id="11293" name="AutoShape 25"/>
              <p:cNvSpPr/>
              <p:nvPr/>
            </p:nvSpPr>
            <p:spPr>
              <a:xfrm>
                <a:off x="1123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11294" name="AutoShape 26"/>
              <p:cNvSpPr/>
              <p:nvPr/>
            </p:nvSpPr>
            <p:spPr>
              <a:xfrm>
                <a:off x="1110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11295" name="AutoShape 27"/>
              <p:cNvSpPr/>
              <p:nvPr/>
            </p:nvSpPr>
            <p:spPr>
              <a:xfrm>
                <a:off x="1200" y="2737"/>
                <a:ext cx="1349" cy="1167"/>
              </a:xfrm>
              <a:prstGeom prst="hexagon">
                <a:avLst>
                  <a:gd name="adj" fmla="val 28893"/>
                  <a:gd name="vf" fmla="val 115470"/>
                </a:avLst>
              </a:prstGeom>
              <a:solidFill>
                <a:srgbClr val="FF9966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</p:grpSp>
        <p:sp>
          <p:nvSpPr>
            <p:cNvPr id="11296" name="Line 32"/>
            <p:cNvSpPr/>
            <p:nvPr/>
          </p:nvSpPr>
          <p:spPr>
            <a:xfrm>
              <a:off x="1632" y="2893"/>
              <a:ext cx="3024" cy="0"/>
            </a:xfrm>
            <a:prstGeom prst="line">
              <a:avLst/>
            </a:prstGeom>
            <a:ln w="25400" cap="flat" cmpd="sng">
              <a:solidFill>
                <a:srgbClr val="0099CC"/>
              </a:solidFill>
              <a:prstDash val="sysDot"/>
              <a:round/>
              <a:headEnd type="none" w="med" len="med"/>
              <a:tailEnd type="oval" w="med" len="med"/>
            </a:ln>
          </p:spPr>
          <p:txBody>
            <a:bodyPr wrap="none" anchor="ctr" anchorCtr="0"/>
            <a:lstStyle/>
            <a:p>
              <a:pPr eaLnBrk="0" hangingPunct="0"/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7" name="Text Box 33"/>
            <p:cNvSpPr txBox="1"/>
            <p:nvPr/>
          </p:nvSpPr>
          <p:spPr>
            <a:xfrm>
              <a:off x="1917" y="2540"/>
              <a:ext cx="2169" cy="2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293F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多媒体资源</a:t>
              </a:r>
              <a:endParaRPr lang="zh-CN" altLang="en-US" sz="2400" b="1" dirty="0">
                <a:solidFill>
                  <a:srgbClr val="293F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98" name="Text Box 34"/>
            <p:cNvSpPr txBox="1"/>
            <p:nvPr/>
          </p:nvSpPr>
          <p:spPr>
            <a:xfrm>
              <a:off x="1369" y="2556"/>
              <a:ext cx="243" cy="3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 eaLnBrk="0" hangingPunct="0"/>
              <a:r>
                <a:rPr lang="zh-CN" altLang="en-US" sz="2800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rPr>
                <a:t>四</a:t>
              </a:r>
              <a:endParaRPr lang="zh-CN" altLang="en-US" sz="2800" b="1">
                <a:solidFill>
                  <a:srgbClr val="293F77"/>
                </a:solidFill>
                <a:latin typeface="Times New Roman" panose="02020603050405020304" pitchFamily="2" charset="0"/>
                <a:ea typeface="方正舒体" panose="02010601030101010101" pitchFamily="2" charset="-122"/>
              </a:endParaRPr>
            </a:p>
          </p:txBody>
        </p:sp>
      </p:grpSp>
      <p:grpSp>
        <p:nvGrpSpPr>
          <p:cNvPr id="11299" name="Group 40"/>
          <p:cNvGrpSpPr/>
          <p:nvPr/>
        </p:nvGrpSpPr>
        <p:grpSpPr>
          <a:xfrm>
            <a:off x="1941513" y="5637213"/>
            <a:ext cx="5338762" cy="604837"/>
            <a:chOff x="1248" y="2499"/>
            <a:chExt cx="3408" cy="429"/>
          </a:xfrm>
        </p:grpSpPr>
        <p:grpSp>
          <p:nvGrpSpPr>
            <p:cNvPr id="11300" name="Group 24"/>
            <p:cNvGrpSpPr/>
            <p:nvPr/>
          </p:nvGrpSpPr>
          <p:grpSpPr>
            <a:xfrm>
              <a:off x="1248" y="2509"/>
              <a:ext cx="480" cy="419"/>
              <a:chOff x="1110" y="2656"/>
              <a:chExt cx="1549" cy="1351"/>
            </a:xfrm>
          </p:grpSpPr>
          <p:sp>
            <p:nvSpPr>
              <p:cNvPr id="11301" name="AutoShape 25"/>
              <p:cNvSpPr/>
              <p:nvPr/>
            </p:nvSpPr>
            <p:spPr>
              <a:xfrm>
                <a:off x="1123" y="2679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11302" name="AutoShape 26"/>
              <p:cNvSpPr/>
              <p:nvPr/>
            </p:nvSpPr>
            <p:spPr>
              <a:xfrm>
                <a:off x="1110" y="2656"/>
                <a:ext cx="1536" cy="1328"/>
              </a:xfrm>
              <a:prstGeom prst="hexagon">
                <a:avLst>
                  <a:gd name="adj" fmla="val 28915"/>
                  <a:gd name="vf" fmla="val 115470"/>
                </a:avLst>
              </a:prstGeom>
              <a:gradFill rotWithShape="1">
                <a:gsLst>
                  <a:gs pos="0">
                    <a:srgbClr val="E6E6E6">
                      <a:alpha val="100000"/>
                    </a:srgbClr>
                  </a:gs>
                  <a:gs pos="7500">
                    <a:srgbClr val="7D8496">
                      <a:alpha val="100000"/>
                    </a:srgbClr>
                  </a:gs>
                  <a:gs pos="26500">
                    <a:srgbClr val="E6E6E6">
                      <a:alpha val="100000"/>
                    </a:srgbClr>
                  </a:gs>
                  <a:gs pos="34000">
                    <a:srgbClr val="7D8496">
                      <a:alpha val="100000"/>
                    </a:srgbClr>
                  </a:gs>
                  <a:gs pos="46500">
                    <a:srgbClr val="E6E6E6">
                      <a:alpha val="100000"/>
                    </a:srgbClr>
                  </a:gs>
                  <a:gs pos="50000">
                    <a:srgbClr val="FFFFFF">
                      <a:alpha val="100000"/>
                    </a:srgbClr>
                  </a:gs>
                  <a:gs pos="53500">
                    <a:srgbClr val="E6E6E6">
                      <a:alpha val="100000"/>
                    </a:srgbClr>
                  </a:gs>
                  <a:gs pos="66000">
                    <a:srgbClr val="7D8496">
                      <a:alpha val="100000"/>
                    </a:srgbClr>
                  </a:gs>
                  <a:gs pos="73500">
                    <a:srgbClr val="E6E6E6">
                      <a:alpha val="100000"/>
                    </a:srgbClr>
                  </a:gs>
                  <a:gs pos="92500">
                    <a:srgbClr val="7D8496">
                      <a:alpha val="100000"/>
                    </a:srgbClr>
                  </a:gs>
                  <a:gs pos="100000">
                    <a:srgbClr val="E6E6E6">
                      <a:alpha val="100000"/>
                    </a:srgbClr>
                  </a:gs>
                </a:gsLst>
                <a:lin ang="2700000" scaled="1"/>
                <a:tileRect/>
              </a:gradFill>
              <a:ln w="9525" cap="flat" cmpd="sng">
                <a:solidFill>
                  <a:srgbClr val="C0C0C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  <p:sp>
            <p:nvSpPr>
              <p:cNvPr id="11303" name="AutoShape 27"/>
              <p:cNvSpPr/>
              <p:nvPr/>
            </p:nvSpPr>
            <p:spPr>
              <a:xfrm>
                <a:off x="1200" y="2737"/>
                <a:ext cx="1349" cy="1167"/>
              </a:xfrm>
              <a:prstGeom prst="hexagon">
                <a:avLst>
                  <a:gd name="adj" fmla="val 28893"/>
                  <a:gd name="vf" fmla="val 115470"/>
                </a:avLst>
              </a:prstGeom>
              <a:solidFill>
                <a:srgbClr val="6699FF"/>
              </a:solidFill>
              <a:ln w="95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0" hangingPunct="0"/>
                <a:endParaRPr lang="zh-CN" altLang="en-US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endParaRPr>
              </a:p>
            </p:txBody>
          </p:sp>
        </p:grpSp>
        <p:sp>
          <p:nvSpPr>
            <p:cNvPr id="11304" name="Line 32"/>
            <p:cNvSpPr/>
            <p:nvPr/>
          </p:nvSpPr>
          <p:spPr>
            <a:xfrm>
              <a:off x="1632" y="2893"/>
              <a:ext cx="3024" cy="0"/>
            </a:xfrm>
            <a:prstGeom prst="line">
              <a:avLst/>
            </a:prstGeom>
            <a:ln w="25400" cap="flat" cmpd="sng">
              <a:solidFill>
                <a:srgbClr val="0099CC"/>
              </a:solidFill>
              <a:prstDash val="sysDot"/>
              <a:round/>
              <a:headEnd type="none" w="med" len="med"/>
              <a:tailEnd type="oval" w="med" len="med"/>
            </a:ln>
          </p:spPr>
          <p:txBody>
            <a:bodyPr wrap="none" anchor="ctr" anchorCtr="0"/>
            <a:lstStyle/>
            <a:p>
              <a:pPr eaLnBrk="0" hangingPunct="0"/>
              <a:endParaRPr lang="zh-CN" altLang="en-US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05" name="Text Box 33"/>
            <p:cNvSpPr txBox="1"/>
            <p:nvPr/>
          </p:nvSpPr>
          <p:spPr>
            <a:xfrm>
              <a:off x="2040" y="2499"/>
              <a:ext cx="187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 eaLnBrk="0" hangingPunct="0"/>
              <a:r>
                <a:rPr lang="zh-CN" sz="2400" b="1" dirty="0">
                  <a:solidFill>
                    <a:srgbClr val="293F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文献传递</a:t>
              </a:r>
              <a:endParaRPr lang="zh-CN" sz="2400" b="1" dirty="0">
                <a:solidFill>
                  <a:srgbClr val="293F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06" name="Text Box 34"/>
            <p:cNvSpPr txBox="1"/>
            <p:nvPr/>
          </p:nvSpPr>
          <p:spPr>
            <a:xfrm>
              <a:off x="1369" y="2516"/>
              <a:ext cx="243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 eaLnBrk="0" hangingPunct="0"/>
              <a:r>
                <a:rPr lang="zh-CN" altLang="en-US" sz="2800" b="1">
                  <a:solidFill>
                    <a:srgbClr val="293F77"/>
                  </a:solidFill>
                  <a:latin typeface="Times New Roman" panose="02020603050405020304" pitchFamily="2" charset="0"/>
                  <a:ea typeface="方正舒体" panose="02010601030101010101" pitchFamily="2" charset="-122"/>
                </a:rPr>
                <a:t>五</a:t>
              </a:r>
              <a:endParaRPr lang="zh-CN" altLang="en-US" sz="2800" b="1">
                <a:solidFill>
                  <a:srgbClr val="293F77"/>
                </a:solidFill>
                <a:latin typeface="Times New Roman" panose="02020603050405020304" pitchFamily="2" charset="0"/>
                <a:ea typeface="方正舒体" panose="02010601030101010101" pitchFamily="2" charset="-122"/>
              </a:endParaRPr>
            </a:p>
          </p:txBody>
        </p:sp>
      </p:grpSp>
      <p:sp>
        <p:nvSpPr>
          <p:cNvPr id="2" name="Text Box 23"/>
          <p:cNvSpPr txBox="1"/>
          <p:nvPr>
            <p:custDataLst>
              <p:tags r:id="rId2"/>
            </p:custDataLst>
          </p:nvPr>
        </p:nvSpPr>
        <p:spPr>
          <a:xfrm>
            <a:off x="2005987" y="2032604"/>
            <a:ext cx="53816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zh-CN" altLang="en-US" sz="2800" b="1" dirty="0">
                <a:solidFill>
                  <a:srgbClr val="293F77"/>
                </a:solidFill>
                <a:latin typeface="Times New Roman" panose="02020603050405020304" pitchFamily="2" charset="0"/>
                <a:ea typeface="方正舒体" panose="02010601030101010101" pitchFamily="2" charset="-122"/>
              </a:rPr>
              <a:t>一</a:t>
            </a:r>
            <a:endParaRPr lang="zh-CN" altLang="en-US" sz="2800" b="1" dirty="0">
              <a:solidFill>
                <a:srgbClr val="293F77"/>
              </a:solidFill>
              <a:latin typeface="Times New Roman" panose="02020603050405020304" pitchFamily="2" charset="0"/>
              <a:ea typeface="方正舒体" panose="02010601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1013460"/>
            <a:ext cx="9141460" cy="5760720"/>
          </a:xfrm>
          <a:prstGeom prst="rect">
            <a:avLst/>
          </a:prstGeom>
        </p:spPr>
      </p:pic>
      <p:pic>
        <p:nvPicPr>
          <p:cNvPr id="22529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AutoShape 1035"/>
          <p:cNvSpPr/>
          <p:nvPr/>
        </p:nvSpPr>
        <p:spPr>
          <a:xfrm>
            <a:off x="6300470" y="1628775"/>
            <a:ext cx="2105660" cy="356870"/>
          </a:xfrm>
          <a:prstGeom prst="wedgeRoundRectCallout">
            <a:avLst>
              <a:gd name="adj1" fmla="val -16335"/>
              <a:gd name="adj2" fmla="val -113064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00CC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just"/>
            <a:r>
              <a:rPr lang="en-US" altLang="zh-CN" sz="1400" b="1" dirty="0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校外访问数字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资源入口</a:t>
            </a:r>
            <a:endParaRPr lang="zh-CN" altLang="en-US" sz="1400" b="1" dirty="0">
              <a:solidFill>
                <a:srgbClr val="C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" name="AutoShape 1035"/>
          <p:cNvSpPr/>
          <p:nvPr/>
        </p:nvSpPr>
        <p:spPr>
          <a:xfrm>
            <a:off x="4000500" y="1628775"/>
            <a:ext cx="2036445" cy="316230"/>
          </a:xfrm>
          <a:prstGeom prst="wedgeRoundRectCallout">
            <a:avLst>
              <a:gd name="adj1" fmla="val 11194"/>
              <a:gd name="adj2" fmla="val -120883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00CC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just"/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校内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2" charset="0"/>
                <a:sym typeface="+mn-ea"/>
              </a:rPr>
              <a:t>访问</a:t>
            </a:r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数字资源入口</a:t>
            </a:r>
            <a:endParaRPr lang="zh-CN" altLang="en-US" sz="1400" b="1" dirty="0">
              <a:solidFill>
                <a:srgbClr val="C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835785" y="2188210"/>
            <a:ext cx="5614035" cy="97917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AutoShape 1035"/>
          <p:cNvSpPr/>
          <p:nvPr/>
        </p:nvSpPr>
        <p:spPr>
          <a:xfrm>
            <a:off x="7740015" y="2846705"/>
            <a:ext cx="1308735" cy="320675"/>
          </a:xfrm>
          <a:prstGeom prst="wedgeRoundRectCallout">
            <a:avLst>
              <a:gd name="adj1" fmla="val -64992"/>
              <a:gd name="adj2" fmla="val -40297"/>
              <a:gd name="adj3" fmla="val 16667"/>
            </a:avLst>
          </a:prstGeom>
          <a:solidFill>
            <a:srgbClr val="FFFFFF"/>
          </a:solidFill>
          <a:ln w="28575" cap="flat" cmpd="sng">
            <a:solidFill>
              <a:srgbClr val="00CC6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just"/>
            <a:r>
              <a:rPr lang="zh-CN" altLang="en-US" sz="1400" b="1" dirty="0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统一检索入口</a:t>
            </a:r>
            <a:endParaRPr lang="zh-CN" altLang="en-US" sz="1400" b="1" dirty="0">
              <a:solidFill>
                <a:srgbClr val="C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80155" y="368935"/>
            <a:ext cx="48094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2" charset="0"/>
                <a:sym typeface="+mn-ea"/>
              </a:rPr>
              <a:t>图书馆网址：https://lib.hbmu.edu.cn/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2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" grpId="1" animBg="1"/>
      <p:bldP spid="11" grpId="1" animBg="1"/>
      <p:bldP spid="9" grpId="1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810" y="3827780"/>
            <a:ext cx="4533900" cy="2933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3860800"/>
            <a:ext cx="4654550" cy="28765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260" y="889000"/>
            <a:ext cx="3937000" cy="2971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" y="1052195"/>
            <a:ext cx="4445000" cy="3194050"/>
          </a:xfrm>
          <a:prstGeom prst="rect">
            <a:avLst/>
          </a:prstGeom>
        </p:spPr>
      </p:pic>
      <p:pic>
        <p:nvPicPr>
          <p:cNvPr id="54274" name="图片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文本框 15"/>
          <p:cNvSpPr txBox="1"/>
          <p:nvPr/>
        </p:nvSpPr>
        <p:spPr>
          <a:xfrm>
            <a:off x="4715510" y="260350"/>
            <a:ext cx="1609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</a:t>
            </a:r>
            <a:r>
              <a:rPr lang="zh-CN" altLang="en-US" sz="2400"/>
              <a:t>校内访问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2420620"/>
            <a:ext cx="6874510" cy="4318000"/>
          </a:xfrm>
          <a:prstGeom prst="rect">
            <a:avLst/>
          </a:prstGeom>
        </p:spPr>
      </p:pic>
      <p:pic>
        <p:nvPicPr>
          <p:cNvPr id="54274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6" name="文本框 4"/>
          <p:cNvSpPr txBox="1"/>
          <p:nvPr/>
        </p:nvSpPr>
        <p:spPr>
          <a:xfrm>
            <a:off x="2411730" y="3429000"/>
            <a:ext cx="9309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学号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4277" name="文本框 5"/>
          <p:cNvSpPr txBox="1"/>
          <p:nvPr/>
        </p:nvSpPr>
        <p:spPr>
          <a:xfrm>
            <a:off x="2267585" y="3933190"/>
            <a:ext cx="11855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生日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位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585" y="332740"/>
            <a:ext cx="2949575" cy="6172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1052830"/>
            <a:ext cx="6096635" cy="575437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6300470" y="3170555"/>
            <a:ext cx="717550" cy="76263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95420" y="260350"/>
            <a:ext cx="16090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</a:t>
            </a:r>
            <a:r>
              <a:rPr lang="zh-CN" altLang="en-US" sz="2400"/>
              <a:t>校</a:t>
            </a:r>
            <a:r>
              <a:rPr lang="zh-CN" altLang="en-US" sz="2400"/>
              <a:t>外访问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152525"/>
            <a:ext cx="5339080" cy="5546725"/>
          </a:xfrm>
          <a:prstGeom prst="rect">
            <a:avLst/>
          </a:prstGeom>
        </p:spPr>
      </p:pic>
      <p:pic>
        <p:nvPicPr>
          <p:cNvPr id="54274" name="图片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5147945" y="2167255"/>
            <a:ext cx="717550" cy="16827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91865" y="346075"/>
            <a:ext cx="5630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/>
              <a:t>https://lib.hbmu.edu.cn/xwfwsm/list.htm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051050" y="1339850"/>
            <a:ext cx="4659313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02E0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第一部分 统一检索平台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602E04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291" name="文本框 1"/>
          <p:cNvSpPr txBox="1"/>
          <p:nvPr/>
        </p:nvSpPr>
        <p:spPr>
          <a:xfrm>
            <a:off x="3131820" y="3140710"/>
            <a:ext cx="43008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 dirty="0">
                <a:latin typeface="字体管家娜娜体" charset="-122"/>
                <a:ea typeface="字体管家娜娜体" charset="-122"/>
              </a:rPr>
              <a:t> </a:t>
            </a:r>
            <a:r>
              <a:rPr lang="zh-CN" altLang="en-US" sz="2400" i="1" dirty="0">
                <a:latin typeface="华文琥珀" panose="02010800040101010101" charset="-122"/>
                <a:ea typeface="华文琥珀" panose="02010800040101010101" charset="-122"/>
              </a:rPr>
              <a:t>维普经纶</a:t>
            </a:r>
            <a:endParaRPr lang="en-US" altLang="zh-CN" sz="2400" b="1" i="1" dirty="0">
              <a:latin typeface="华文琥珀" panose="02010800040101010101" charset="-122"/>
              <a:ea typeface="华文琥珀" panose="02010800040101010101" charset="-122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 dirty="0">
                <a:latin typeface="字体管家娜娜体" charset="-122"/>
                <a:ea typeface="字体管家娜娜体" charset="-122"/>
              </a:rPr>
              <a:t> </a:t>
            </a:r>
            <a:r>
              <a:rPr lang="zh-CN" altLang="en-US" sz="2400" i="1" dirty="0">
                <a:latin typeface="华文琥珀" panose="02010800040101010101" charset="-122"/>
                <a:ea typeface="华文琥珀" panose="02010800040101010101" charset="-122"/>
              </a:rPr>
              <a:t>读秀学术搜索（超星</a:t>
            </a:r>
            <a:r>
              <a:rPr lang="zh-CN" altLang="en-US" sz="2400" i="1" dirty="0">
                <a:latin typeface="华文琥珀" panose="02010800040101010101" charset="-122"/>
                <a:ea typeface="华文琥珀" panose="02010800040101010101" charset="-122"/>
              </a:rPr>
              <a:t>发现）</a:t>
            </a:r>
            <a:endParaRPr lang="zh-CN" altLang="en-US" sz="2400" i="1" dirty="0">
              <a:latin typeface="华文琥珀" panose="02010800040101010101" charset="-122"/>
              <a:ea typeface="华文琥珀" panose="02010800040101010101" charset="-122"/>
            </a:endParaRPr>
          </a:p>
          <a:p>
            <a:pPr marL="285750" indent="-285750">
              <a:lnSpc>
                <a:spcPct val="150000"/>
              </a:lnSpc>
              <a:buClr>
                <a:srgbClr val="FFC000"/>
              </a:buClr>
              <a:buFont typeface="Wingdings" panose="05000000000000000000" charset="0"/>
              <a:buChar char="v"/>
            </a:pPr>
            <a:r>
              <a:rPr lang="en-US" altLang="zh-CN" sz="2400" b="1" i="1" dirty="0">
                <a:latin typeface="字体管家娜娜体" charset="-122"/>
                <a:ea typeface="字体管家娜娜体" charset="-122"/>
              </a:rPr>
              <a:t> </a:t>
            </a:r>
            <a:r>
              <a:rPr lang="zh-CN" altLang="en-US" sz="2400" i="1" dirty="0">
                <a:latin typeface="华文琥珀" panose="02010800040101010101" charset="-122"/>
                <a:ea typeface="华文琥珀" panose="02010800040101010101" charset="-122"/>
              </a:rPr>
              <a:t>百链云图书馆</a:t>
            </a:r>
            <a:endParaRPr lang="en-US" altLang="zh-CN" sz="2400" b="1" i="1" dirty="0">
              <a:latin typeface="字体管家娜娜体" charset="-122"/>
              <a:ea typeface="字体管家娜娜体" charset="-122"/>
            </a:endParaRPr>
          </a:p>
        </p:txBody>
      </p:sp>
      <p:grpSp>
        <p:nvGrpSpPr>
          <p:cNvPr id="12292" name="Group 3"/>
          <p:cNvGrpSpPr/>
          <p:nvPr/>
        </p:nvGrpSpPr>
        <p:grpSpPr>
          <a:xfrm>
            <a:off x="1044575" y="2349500"/>
            <a:ext cx="6926263" cy="609600"/>
            <a:chOff x="1270908" y="1208314"/>
            <a:chExt cx="6926034" cy="609600"/>
          </a:xfrm>
        </p:grpSpPr>
        <p:cxnSp>
          <p:nvCxnSpPr>
            <p:cNvPr id="37" name="Straight Connector 4"/>
            <p:cNvCxnSpPr/>
            <p:nvPr/>
          </p:nvCxnSpPr>
          <p:spPr>
            <a:xfrm>
              <a:off x="1270908" y="1428750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"/>
            <p:cNvCxnSpPr/>
            <p:nvPr/>
          </p:nvCxnSpPr>
          <p:spPr>
            <a:xfrm>
              <a:off x="1270908" y="1472294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6"/>
            <p:cNvCxnSpPr/>
            <p:nvPr/>
          </p:nvCxnSpPr>
          <p:spPr>
            <a:xfrm>
              <a:off x="5148942" y="1428750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7"/>
            <p:cNvCxnSpPr/>
            <p:nvPr/>
          </p:nvCxnSpPr>
          <p:spPr>
            <a:xfrm>
              <a:off x="5148942" y="1472294"/>
              <a:ext cx="3048000" cy="1588"/>
            </a:xfrm>
            <a:prstGeom prst="line">
              <a:avLst/>
            </a:prstGeom>
            <a:noFill/>
            <a:ln w="12700" cap="flat" cmpd="sng" algn="ctr">
              <a:solidFill>
                <a:srgbClr val="5DA15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97" name="Picture 8" descr="yellow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1776" y="1208314"/>
              <a:ext cx="586740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0"/>
            <a:ext cx="331628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36055" y="404495"/>
            <a:ext cx="1885950" cy="494665"/>
          </a:xfrm>
        </p:spPr>
        <p:txBody>
          <a:bodyPr>
            <a:noAutofit/>
          </a:bodyPr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维普经纶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7330" y="3356610"/>
            <a:ext cx="8764270" cy="3289300"/>
          </a:xfrm>
          <a:prstGeom prst="rect">
            <a:avLst/>
          </a:prstGeom>
        </p:spPr>
      </p:pic>
      <p:sp>
        <p:nvSpPr>
          <p:cNvPr id="45058" name="TextBox 1"/>
          <p:cNvSpPr txBox="1"/>
          <p:nvPr>
            <p:custDataLst>
              <p:tags r:id="rId5"/>
            </p:custDataLst>
          </p:nvPr>
        </p:nvSpPr>
        <p:spPr>
          <a:xfrm>
            <a:off x="481330" y="1052830"/>
            <a:ext cx="7940675" cy="2168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l">
              <a:lnSpc>
                <a:spcPct val="150000"/>
              </a:lnSpc>
            </a:pP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是维普期刊库的升级版平台，可实现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图书馆已购电子资源、图书馆纸本馆藏资源、开放获取资源的</a:t>
            </a:r>
            <a:r>
              <a:rPr lang="zh-CN" altLang="en-US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一站式检索下载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与未购电子文献资源的</a:t>
            </a:r>
            <a:r>
              <a:rPr lang="zh-CN" altLang="en-US" sz="18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文献传递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，帮助用户更高效获取</a:t>
            </a: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文献，避免用户在各种数据库之间四处检索。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资源囊括图书、期刊、学位论文、专利、多媒体、科技报告等十余种文献类型，全面覆盖SCI/SSCI/EI/北核/CSCD/CSSCI 等国内外主要核心收录。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PLACING_PICTURE_USER_VIEWPORT" val="{&quot;height&quot;:6829,&quot;width&quot;:11944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PP_MARK_KEY" val="325e1171-f905-4276-b2f1-1acb754fde02"/>
  <p:tag name="COMMONDATA" val="eyJoZGlkIjoiODQxYjcyYWNiMWIxODI3NDU4NjQxMzBiOTIyNGU2NDk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1904</Words>
  <Application>WPS 演示</Application>
  <PresentationFormat>全屏显示(4:3)</PresentationFormat>
  <Paragraphs>140</Paragraphs>
  <Slides>24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DigifaceWide</vt:lpstr>
      <vt:lpstr>Segoe Print</vt:lpstr>
      <vt:lpstr>Comic Sans MS</vt:lpstr>
      <vt:lpstr>微软雅黑</vt:lpstr>
      <vt:lpstr>Times New Roman</vt:lpstr>
      <vt:lpstr>方正舒体</vt:lpstr>
      <vt:lpstr>Wingdings</vt:lpstr>
      <vt:lpstr>字体管家娜娜体</vt:lpstr>
      <vt:lpstr>华文琥珀</vt:lpstr>
      <vt:lpstr>幼圆</vt:lpstr>
      <vt:lpstr>Arial Unicode MS</vt:lpstr>
      <vt:lpstr>默认设计模板</vt:lpstr>
      <vt:lpstr>1_默认设计模板</vt:lpstr>
      <vt:lpstr>4_默认设计模板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维普经纶</vt:lpstr>
      <vt:lpstr>PowerPoint 演示文稿</vt:lpstr>
      <vt:lpstr>读秀学术搜索</vt:lpstr>
      <vt:lpstr>百链</vt:lpstr>
      <vt:lpstr>PowerPoint 演示文稿</vt:lpstr>
      <vt:lpstr>中国生物医学文献数据库（CBM）</vt:lpstr>
      <vt:lpstr>万方数据知识服务平台</vt:lpstr>
      <vt:lpstr>中国知网</vt:lpstr>
      <vt:lpstr>PowerPoint 演示文稿</vt:lpstr>
      <vt:lpstr>SCI-E</vt:lpstr>
      <vt:lpstr>SciFinder</vt:lpstr>
      <vt:lpstr>迈特思创外文医学知识服务库</vt:lpstr>
      <vt:lpstr>泉方本地PubMed</vt:lpstr>
      <vt:lpstr>PowerPoint 演示文稿</vt:lpstr>
      <vt:lpstr>赛文医学点播课堂</vt:lpstr>
      <vt:lpstr>PowerPoint 演示文稿</vt:lpstr>
    </vt:vector>
  </TitlesOfParts>
  <Company>kingsoft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mac</dc:creator>
  <cp:lastModifiedBy>Sunsmile</cp:lastModifiedBy>
  <cp:revision>488</cp:revision>
  <dcterms:created xsi:type="dcterms:W3CDTF">2022-10-10T12:02:00Z</dcterms:created>
  <dcterms:modified xsi:type="dcterms:W3CDTF">2026-01-16T08:07:18Z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2052-11.1.0.12650</vt:lpwstr>
  </property>
  <property fmtid="{D5CDD505-2E9C-101B-9397-08002B2CF9AE}" pid="3" name="ICV">
    <vt:lpwstr>EBABA20B337D4C458D75BEA5F8A28964</vt:lpwstr>
  </property>
</Properties>
</file>